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8" r:id="rId3"/>
    <p:sldId id="292" r:id="rId4"/>
    <p:sldId id="275" r:id="rId5"/>
    <p:sldId id="276" r:id="rId6"/>
    <p:sldId id="269" r:id="rId7"/>
    <p:sldId id="294" r:id="rId8"/>
    <p:sldId id="293" r:id="rId9"/>
    <p:sldId id="283" r:id="rId10"/>
    <p:sldId id="280" r:id="rId11"/>
    <p:sldId id="284" r:id="rId12"/>
    <p:sldId id="282" r:id="rId13"/>
    <p:sldId id="291" r:id="rId14"/>
    <p:sldId id="289" r:id="rId15"/>
    <p:sldId id="267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3366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06" autoAdjust="0"/>
    <p:restoredTop sz="94660"/>
  </p:normalViewPr>
  <p:slideViewPr>
    <p:cSldViewPr>
      <p:cViewPr varScale="1">
        <p:scale>
          <a:sx n="80" d="100"/>
          <a:sy n="80" d="100"/>
        </p:scale>
        <p:origin x="106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06EBD10-4C88-44C2-AACE-977B5C8EC404}" type="datetimeFigureOut">
              <a:rPr lang="ru-RU"/>
              <a:pPr>
                <a:defRPr/>
              </a:pPr>
              <a:t>23.03.2020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6C7CE58-1444-4E89-8262-3F775F62CE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4A160-8797-473D-BCB4-FB411BAE4A7F}" type="datetimeFigureOut">
              <a:rPr lang="ru-RU"/>
              <a:pPr>
                <a:defRPr/>
              </a:pPr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482A1-91DA-4491-BA01-738D73184C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5F77C-F9FC-4CFF-AB7C-0293C58B94A9}" type="datetimeFigureOut">
              <a:rPr lang="ru-RU"/>
              <a:pPr>
                <a:defRPr/>
              </a:pPr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3E1D1-86D6-435B-A647-5AD95A9B07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BCC33-C629-41E6-9D02-49B4DEEBE53D}" type="datetimeFigureOut">
              <a:rPr lang="ru-RU"/>
              <a:pPr>
                <a:defRPr/>
              </a:pPr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8A0F7-EE8A-4006-9033-9003C9AA24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BE518-4469-48AC-8F08-0E00BCF5CF6F}" type="datetimeFigureOut">
              <a:rPr lang="ru-RU"/>
              <a:pPr>
                <a:defRPr/>
              </a:pPr>
              <a:t>23.03.2020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29393-F7E4-4843-B1DA-41FB3AD4C3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48405-FB43-4187-92AF-843AC7D1FF1D}" type="datetimeFigureOut">
              <a:rPr lang="ru-RU"/>
              <a:pPr>
                <a:defRPr/>
              </a:pPr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72D1D-98FD-4399-BCCE-56671A0593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27F62-9F0F-4BB3-B752-E90DED7834D7}" type="datetimeFigureOut">
              <a:rPr lang="ru-RU"/>
              <a:pPr>
                <a:defRPr/>
              </a:pPr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843B8-367A-4EFF-85D5-0B6B8CB3A7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F8B15-7E97-4155-B01F-F241C6A6ABE4}" type="datetimeFigureOut">
              <a:rPr lang="ru-RU"/>
              <a:pPr>
                <a:defRPr/>
              </a:pPr>
              <a:t>23.03.2020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6CFCC-488F-4504-8251-E23C34A6C0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3E7DC-D7CA-4C86-A744-ED8139CCFF63}" type="datetimeFigureOut">
              <a:rPr lang="ru-RU"/>
              <a:pPr>
                <a:defRPr/>
              </a:pPr>
              <a:t>23.03.2020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18D20-826B-4460-927C-0DA10F28FB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78BD9-9976-4531-A27F-6422C5C01296}" type="datetimeFigureOut">
              <a:rPr lang="ru-RU"/>
              <a:pPr>
                <a:defRPr/>
              </a:pPr>
              <a:t>23.03.2020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AFB0F-9B66-4517-ABBA-597E0E7FDB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EC206-62B8-484A-8403-D5CCB6AC00E7}" type="datetimeFigureOut">
              <a:rPr lang="ru-RU"/>
              <a:pPr>
                <a:defRPr/>
              </a:pPr>
              <a:t>23.03.2020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1588F-8D93-459A-B927-290DA346A8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A4ED3-DA4F-4B58-860E-0315C22C7780}" type="datetimeFigureOut">
              <a:rPr lang="ru-RU"/>
              <a:pPr>
                <a:defRPr/>
              </a:pPr>
              <a:t>23.03.2020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EFC5B-4BC8-4999-A5AD-2D38FC7B65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4932C-2B3E-4486-82F2-27175568D961}" type="datetimeFigureOut">
              <a:rPr lang="ru-RU"/>
              <a:pPr>
                <a:defRPr/>
              </a:pPr>
              <a:t>23.03.2020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A93C6-C5A1-4B24-9949-BB58C9F487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5968C70-4BC8-4EC9-B5F2-C5F5115F1084}" type="datetimeFigureOut">
              <a:rPr lang="ru-RU"/>
              <a:pPr>
                <a:defRPr/>
              </a:pPr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3BE88E5-BD89-4C84-985B-A7FA937368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ctrTitle" idx="4294967295"/>
          </p:nvPr>
        </p:nvSpPr>
        <p:spPr>
          <a:xfrm>
            <a:off x="785786" y="571480"/>
            <a:ext cx="7632700" cy="4608934"/>
          </a:xfrm>
        </p:spPr>
        <p:txBody>
          <a:bodyPr/>
          <a:lstStyle/>
          <a:p>
            <a:pPr eaLnBrk="1" hangingPunct="1"/>
            <a:r>
              <a:rPr lang="ru-RU" b="1" i="1" dirty="0">
                <a:solidFill>
                  <a:srgbClr val="C00000"/>
                </a:solidFill>
              </a:rPr>
              <a:t>«</a:t>
            </a:r>
            <a:r>
              <a:rPr lang="ru-RU" b="1" i="1" dirty="0" err="1">
                <a:solidFill>
                  <a:srgbClr val="002060"/>
                </a:solidFill>
              </a:rPr>
              <a:t>Синквейн</a:t>
            </a:r>
            <a:r>
              <a:rPr lang="ru-RU" b="1" i="1" dirty="0">
                <a:solidFill>
                  <a:srgbClr val="C00000"/>
                </a:solidFill>
              </a:rPr>
              <a:t> – методический прием, используемый для  развития речевого творчества дошкольников»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>
                <a:solidFill>
                  <a:schemeClr val="hlink"/>
                </a:solidFill>
              </a:rPr>
              <a:t/>
            </a:r>
            <a:br>
              <a:rPr lang="ru-RU" i="1" dirty="0" smtClean="0">
                <a:solidFill>
                  <a:schemeClr val="hlink"/>
                </a:solidFill>
              </a:rPr>
            </a:br>
            <a:endParaRPr lang="ru-RU" sz="2800" b="1" i="1" dirty="0" smtClean="0"/>
          </a:p>
        </p:txBody>
      </p:sp>
      <p:sp>
        <p:nvSpPr>
          <p:cNvPr id="15362" name="Rectangle 3"/>
          <p:cNvSpPr>
            <a:spLocks noGrp="1"/>
          </p:cNvSpPr>
          <p:nvPr>
            <p:ph type="subTitle" idx="4294967295"/>
          </p:nvPr>
        </p:nvSpPr>
        <p:spPr>
          <a:xfrm>
            <a:off x="2214546" y="4357694"/>
            <a:ext cx="5113337" cy="1681064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</a:pPr>
            <a:endParaRPr lang="ru-RU" sz="2000" b="1" i="1" dirty="0" smtClean="0">
              <a:latin typeface="Candara" pitchFamily="34" charset="0"/>
            </a:endParaRPr>
          </a:p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sz="2000" b="1" i="1" dirty="0" smtClean="0">
                <a:latin typeface="Candara" pitchFamily="34" charset="0"/>
              </a:rPr>
              <a:t>Автор </a:t>
            </a:r>
            <a:r>
              <a:rPr lang="ru-RU" sz="2000" b="1" i="1" dirty="0" err="1" smtClean="0">
                <a:latin typeface="Candara" pitchFamily="34" charset="0"/>
              </a:rPr>
              <a:t>медиапродукта</a:t>
            </a:r>
            <a:r>
              <a:rPr lang="ru-RU" sz="2000" b="1" i="1" dirty="0" smtClean="0">
                <a:latin typeface="Candara" pitchFamily="34" charset="0"/>
              </a:rPr>
              <a:t>:</a:t>
            </a:r>
          </a:p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sz="2000" b="1" i="1" dirty="0" smtClean="0">
                <a:latin typeface="Candara" pitchFamily="34" charset="0"/>
              </a:rPr>
              <a:t> учитель-логопед  </a:t>
            </a:r>
            <a:r>
              <a:rPr lang="ru-RU" sz="2000" b="1" i="1" dirty="0" err="1" smtClean="0">
                <a:latin typeface="Candara" pitchFamily="34" charset="0"/>
              </a:rPr>
              <a:t>Маранова</a:t>
            </a:r>
            <a:r>
              <a:rPr lang="ru-RU" sz="2000" b="1" i="1" dirty="0" smtClean="0">
                <a:latin typeface="Candara" pitchFamily="34" charset="0"/>
              </a:rPr>
              <a:t> Е. Н.</a:t>
            </a:r>
            <a:endParaRPr lang="ru-RU" sz="1800" b="1" i="1" dirty="0" smtClean="0">
              <a:solidFill>
                <a:schemeClr val="hlink"/>
              </a:solidFill>
            </a:endParaRPr>
          </a:p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</a:pPr>
            <a:endParaRPr lang="ru-RU" sz="1800" b="1" i="1" dirty="0" smtClean="0">
              <a:solidFill>
                <a:schemeClr val="hlink"/>
              </a:solidFill>
            </a:endParaRPr>
          </a:p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sz="1800" b="1" i="1" dirty="0" smtClean="0">
                <a:solidFill>
                  <a:schemeClr val="hlink"/>
                </a:solidFill>
              </a:rPr>
              <a:t>Март, 2020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4"/>
          <p:cNvSpPr>
            <a:spLocks noChangeArrowheads="1"/>
          </p:cNvSpPr>
          <p:nvPr/>
        </p:nvSpPr>
        <p:spPr bwMode="auto">
          <a:xfrm>
            <a:off x="179513" y="548680"/>
            <a:ext cx="763284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hlink"/>
                </a:solidFill>
              </a:rPr>
              <a:t>        </a:t>
            </a:r>
            <a:r>
              <a:rPr lang="ru-RU" sz="4000" b="1" i="1" dirty="0" smtClean="0">
                <a:solidFill>
                  <a:schemeClr val="hlink"/>
                </a:solidFill>
              </a:rPr>
              <a:t>Синквейн-загадка</a:t>
            </a:r>
            <a:endParaRPr lang="ru-RU" sz="4000" b="1" i="1" dirty="0">
              <a:solidFill>
                <a:schemeClr val="hlink"/>
              </a:solidFill>
            </a:endParaRPr>
          </a:p>
          <a:p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39752" y="1556792"/>
            <a:ext cx="51125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                 ?</a:t>
            </a:r>
          </a:p>
          <a:p>
            <a:r>
              <a:rPr lang="ru-RU" sz="2800" dirty="0" smtClean="0"/>
              <a:t>Двугорбый, выносливый</a:t>
            </a:r>
          </a:p>
          <a:p>
            <a:r>
              <a:rPr lang="ru-RU" sz="2800" dirty="0" smtClean="0"/>
              <a:t>Идет, терпит, перевозит</a:t>
            </a:r>
          </a:p>
          <a:p>
            <a:r>
              <a:rPr lang="ru-RU" sz="2800" dirty="0" smtClean="0"/>
              <a:t>Он помогает человеку</a:t>
            </a:r>
          </a:p>
          <a:p>
            <a:r>
              <a:rPr lang="ru-RU" sz="2800" dirty="0" smtClean="0"/>
              <a:t>Корабль пустыни</a:t>
            </a:r>
            <a:endParaRPr lang="ru-RU" sz="2800" dirty="0"/>
          </a:p>
        </p:txBody>
      </p:sp>
      <p:pic>
        <p:nvPicPr>
          <p:cNvPr id="7170" name="Picture 2" descr="http://kartik.ru/wp-content/uploads/2017/05/verblyud-kartinki-dlya-detey-61343-300x2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4041548"/>
            <a:ext cx="3001516" cy="224113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4"/>
          <p:cNvSpPr>
            <a:spLocks noChangeArrowheads="1"/>
          </p:cNvSpPr>
          <p:nvPr/>
        </p:nvSpPr>
        <p:spPr bwMode="auto">
          <a:xfrm>
            <a:off x="1115616" y="548680"/>
            <a:ext cx="684187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Составление рассказа по готовому </a:t>
            </a:r>
            <a:r>
              <a:rPr lang="ru-RU" sz="3200" b="1" i="1" dirty="0" err="1" smtClean="0">
                <a:solidFill>
                  <a:srgbClr val="C00000"/>
                </a:solidFill>
                <a:latin typeface="Candara" panose="020E0502030303020204" pitchFamily="34" charset="0"/>
              </a:rPr>
              <a:t>синквейну</a:t>
            </a:r>
            <a:endParaRPr lang="ru-RU" sz="3200" b="1" i="1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340768"/>
            <a:ext cx="727280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3789040"/>
            <a:ext cx="71287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	</a:t>
            </a:r>
            <a:r>
              <a:rPr lang="ru-RU" sz="2400" dirty="0" smtClean="0">
                <a:latin typeface="Candara" panose="020E0502030303020204" pitchFamily="34" charset="0"/>
              </a:rPr>
              <a:t>В лесу живет белый, пушистый заяц. У него много врагов. Он боится волка, лису и ястреба. Увидев их, зайчик прячется или убегает. Нам жалко его. Зимой диким животным живется трудно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43808" y="1700808"/>
            <a:ext cx="43204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Candara" panose="020E0502030303020204" pitchFamily="34" charset="0"/>
              </a:rPr>
              <a:t>Заяц</a:t>
            </a:r>
          </a:p>
          <a:p>
            <a:r>
              <a:rPr lang="ru-RU" sz="2400" dirty="0" smtClean="0">
                <a:latin typeface="Candara" panose="020E0502030303020204" pitchFamily="34" charset="0"/>
              </a:rPr>
              <a:t>Белый, пушистый</a:t>
            </a:r>
          </a:p>
          <a:p>
            <a:r>
              <a:rPr lang="ru-RU" sz="2400" dirty="0" smtClean="0">
                <a:latin typeface="Candara" panose="020E0502030303020204" pitchFamily="34" charset="0"/>
              </a:rPr>
              <a:t>Прячется, боится, убегает</a:t>
            </a:r>
          </a:p>
          <a:p>
            <a:r>
              <a:rPr lang="ru-RU" sz="2400" dirty="0" smtClean="0">
                <a:latin typeface="Candara" panose="020E0502030303020204" pitchFamily="34" charset="0"/>
              </a:rPr>
              <a:t>Нам жалко зайца</a:t>
            </a:r>
          </a:p>
          <a:p>
            <a:r>
              <a:rPr lang="ru-RU" sz="2400" dirty="0" smtClean="0">
                <a:latin typeface="Candara" panose="020E0502030303020204" pitchFamily="34" charset="0"/>
              </a:rPr>
              <a:t>Дикое животное</a:t>
            </a:r>
            <a:endParaRPr lang="ru-RU" sz="2400" dirty="0">
              <a:latin typeface="Candara" panose="020E0502030303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4"/>
          <p:cNvSpPr>
            <a:spLocks noChangeArrowheads="1"/>
          </p:cNvSpPr>
          <p:nvPr/>
        </p:nvSpPr>
        <p:spPr bwMode="auto">
          <a:xfrm>
            <a:off x="1115616" y="548680"/>
            <a:ext cx="684187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Синквейн с применением </a:t>
            </a:r>
            <a:r>
              <a:rPr lang="ru-RU" sz="2800" b="1" i="1" dirty="0" err="1" smtClean="0">
                <a:solidFill>
                  <a:srgbClr val="C00000"/>
                </a:solidFill>
                <a:latin typeface="Candara" panose="020E0502030303020204" pitchFamily="34" charset="0"/>
              </a:rPr>
              <a:t>ТРИЗовского</a:t>
            </a:r>
            <a:r>
              <a:rPr lang="ru-RU" sz="2800" b="1" i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 метода противоречий</a:t>
            </a:r>
            <a:endParaRPr lang="ru-RU" sz="2800" b="1" i="1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340768"/>
            <a:ext cx="727280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3968" y="3645024"/>
            <a:ext cx="62646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Candara" panose="020E0502030303020204" pitchFamily="34" charset="0"/>
              </a:rPr>
              <a:t>Зима</a:t>
            </a:r>
          </a:p>
          <a:p>
            <a:r>
              <a:rPr lang="ru-RU" sz="2400" dirty="0" smtClean="0">
                <a:latin typeface="Candara" panose="020E0502030303020204" pitchFamily="34" charset="0"/>
              </a:rPr>
              <a:t>Темная, холодная</a:t>
            </a:r>
          </a:p>
          <a:p>
            <a:r>
              <a:rPr lang="ru-RU" sz="2400" dirty="0" smtClean="0">
                <a:latin typeface="Candara" panose="020E0502030303020204" pitchFamily="34" charset="0"/>
              </a:rPr>
              <a:t>Наступает, морозит, продувает</a:t>
            </a:r>
          </a:p>
          <a:p>
            <a:r>
              <a:rPr lang="ru-RU" sz="2400" dirty="0" smtClean="0">
                <a:latin typeface="Candara" panose="020E0502030303020204" pitchFamily="34" charset="0"/>
              </a:rPr>
              <a:t>Мы можем простудиться</a:t>
            </a:r>
          </a:p>
          <a:p>
            <a:r>
              <a:rPr lang="ru-RU" sz="2400" dirty="0" smtClean="0">
                <a:latin typeface="Candara" panose="020E0502030303020204" pitchFamily="34" charset="0"/>
              </a:rPr>
              <a:t>Болезни</a:t>
            </a:r>
            <a:endParaRPr lang="ru-RU" sz="2400" dirty="0">
              <a:latin typeface="Candara" panose="020E0502030303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1988840"/>
            <a:ext cx="42484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Candara" panose="020E0502030303020204" pitchFamily="34" charset="0"/>
              </a:rPr>
              <a:t>Зима</a:t>
            </a:r>
          </a:p>
          <a:p>
            <a:r>
              <a:rPr lang="ru-RU" sz="2400" dirty="0" smtClean="0">
                <a:latin typeface="Candara" panose="020E0502030303020204" pitchFamily="34" charset="0"/>
              </a:rPr>
              <a:t>Белая, снежная</a:t>
            </a:r>
          </a:p>
          <a:p>
            <a:r>
              <a:rPr lang="ru-RU" sz="2400" dirty="0" smtClean="0">
                <a:latin typeface="Candara" panose="020E0502030303020204" pitchFamily="34" charset="0"/>
              </a:rPr>
              <a:t>Приходит, морозит, радует</a:t>
            </a:r>
          </a:p>
          <a:p>
            <a:r>
              <a:rPr lang="ru-RU" sz="2400" dirty="0" smtClean="0">
                <a:latin typeface="Candara" panose="020E0502030303020204" pitchFamily="34" charset="0"/>
              </a:rPr>
              <a:t>Мы любим зиму</a:t>
            </a:r>
          </a:p>
          <a:p>
            <a:r>
              <a:rPr lang="ru-RU" sz="2400" dirty="0" smtClean="0">
                <a:latin typeface="Candara" panose="020E0502030303020204" pitchFamily="34" charset="0"/>
              </a:rPr>
              <a:t>Новый год</a:t>
            </a:r>
            <a:endParaRPr lang="ru-RU" sz="2400" dirty="0">
              <a:latin typeface="Candara" panose="020E0502030303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079053" y="332656"/>
            <a:ext cx="684187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i="1" dirty="0" err="1" smtClean="0">
                <a:solidFill>
                  <a:srgbClr val="C00000"/>
                </a:solidFill>
                <a:latin typeface="Candara" panose="020E0502030303020204" pitchFamily="34" charset="0"/>
              </a:rPr>
              <a:t>Синквейн</a:t>
            </a:r>
            <a:r>
              <a:rPr lang="ru-RU" sz="3600" b="1" i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:</a:t>
            </a:r>
            <a:endParaRPr lang="ru-RU" sz="3600" b="1" i="1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1" y="996644"/>
            <a:ext cx="86409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2400" dirty="0" smtClean="0">
                <a:solidFill>
                  <a:srgbClr val="111111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помогает </a:t>
            </a:r>
            <a:r>
              <a:rPr lang="ru-RU" sz="2400" dirty="0">
                <a:solidFill>
                  <a:srgbClr val="111111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пополнить словарный </a:t>
            </a:r>
            <a:r>
              <a:rPr lang="ru-RU" sz="2400" dirty="0" smtClean="0">
                <a:solidFill>
                  <a:srgbClr val="111111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запас;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2400" dirty="0"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2400" dirty="0" smtClean="0">
                <a:solidFill>
                  <a:srgbClr val="111111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 </a:t>
            </a:r>
            <a:r>
              <a:rPr lang="ru-RU" sz="2400" dirty="0">
                <a:solidFill>
                  <a:srgbClr val="111111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краткому </a:t>
            </a:r>
            <a:r>
              <a:rPr lang="ru-RU" sz="2400" dirty="0" smtClean="0">
                <a:solidFill>
                  <a:srgbClr val="111111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пересказу;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2400" dirty="0"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2400" dirty="0" smtClean="0">
                <a:solidFill>
                  <a:srgbClr val="111111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помогает </a:t>
            </a:r>
            <a:r>
              <a:rPr lang="ru-RU" sz="2400" dirty="0">
                <a:solidFill>
                  <a:srgbClr val="111111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развить речь и </a:t>
            </a:r>
            <a:r>
              <a:rPr lang="ru-RU" sz="2400" dirty="0" smtClean="0">
                <a:solidFill>
                  <a:srgbClr val="111111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мышление;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2400" dirty="0" smtClean="0">
              <a:solidFill>
                <a:srgbClr val="111111"/>
              </a:solidFill>
              <a:latin typeface="Candara" panose="020E0502030303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2400" dirty="0" smtClean="0">
                <a:solidFill>
                  <a:srgbClr val="111111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 </a:t>
            </a:r>
            <a:r>
              <a:rPr lang="ru-RU" sz="2400" dirty="0">
                <a:solidFill>
                  <a:srgbClr val="111111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находить и выделять в большом </a:t>
            </a:r>
            <a:r>
              <a:rPr lang="ru-RU" sz="2400" dirty="0" smtClean="0">
                <a:solidFill>
                  <a:srgbClr val="111111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объеме информации </a:t>
            </a:r>
            <a:r>
              <a:rPr lang="ru-RU" sz="2400" dirty="0">
                <a:solidFill>
                  <a:srgbClr val="111111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главную </a:t>
            </a:r>
            <a:r>
              <a:rPr lang="ru-RU" sz="2400" dirty="0" smtClean="0">
                <a:solidFill>
                  <a:srgbClr val="111111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мысль;</a:t>
            </a:r>
            <a:endParaRPr lang="ru-RU" sz="2400" dirty="0"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solidFill>
                  <a:srgbClr val="111111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smtClean="0">
                <a:solidFill>
                  <a:srgbClr val="111111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облегчает </a:t>
            </a:r>
            <a:r>
              <a:rPr lang="ru-RU" sz="2400" dirty="0">
                <a:solidFill>
                  <a:srgbClr val="111111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процесс усвоения понятий и их </a:t>
            </a:r>
            <a:r>
              <a:rPr lang="ru-RU" sz="2400" dirty="0" smtClean="0">
                <a:solidFill>
                  <a:srgbClr val="111111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содержания;</a:t>
            </a:r>
            <a:endParaRPr lang="ru-RU" sz="2400" dirty="0"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2400" dirty="0" smtClean="0">
                <a:solidFill>
                  <a:srgbClr val="111111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2400" dirty="0">
                <a:solidFill>
                  <a:srgbClr val="111111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также способ контроля и самоконтроля (где дети могут сравнивать </a:t>
            </a:r>
            <a:r>
              <a:rPr lang="ru-RU" sz="2400" dirty="0" err="1">
                <a:solidFill>
                  <a:srgbClr val="111111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синквейны</a:t>
            </a:r>
            <a:r>
              <a:rPr lang="ru-RU" sz="2400" dirty="0">
                <a:solidFill>
                  <a:srgbClr val="111111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оценивать их</a:t>
            </a:r>
            <a:r>
              <a:rPr lang="ru-RU" sz="2400" dirty="0" smtClean="0">
                <a:solidFill>
                  <a:srgbClr val="111111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ru-RU" sz="2400" dirty="0">
                <a:solidFill>
                  <a:srgbClr val="111111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solidFill>
                <a:srgbClr val="111111"/>
              </a:solidFill>
              <a:latin typeface="Candara" panose="020E0502030303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2400" dirty="0" smtClean="0">
                <a:solidFill>
                  <a:srgbClr val="111111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Сочинение </a:t>
            </a:r>
            <a:r>
              <a:rPr lang="ru-RU" sz="2400" dirty="0" err="1">
                <a:solidFill>
                  <a:srgbClr val="111111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синквейна</a:t>
            </a:r>
            <a:r>
              <a:rPr lang="ru-RU" sz="2400" dirty="0">
                <a:solidFill>
                  <a:srgbClr val="111111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процесс творческий. Это интересное занятие помогает самовыражению детей, через сочинение собственных нерифмованных стихов.</a:t>
            </a:r>
            <a:endParaRPr lang="ru-RU" sz="2400" dirty="0"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spcBef>
                <a:spcPts val="0"/>
              </a:spcBef>
              <a:spcAft>
                <a:spcPts val="0"/>
              </a:spcAft>
            </a:pPr>
            <a:endParaRPr lang="ru-RU" sz="2400" dirty="0">
              <a:effectLst/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внобедренный треугольник 5"/>
          <p:cNvSpPr>
            <a:spLocks noChangeArrowheads="1"/>
          </p:cNvSpPr>
          <p:nvPr/>
        </p:nvSpPr>
        <p:spPr bwMode="auto">
          <a:xfrm>
            <a:off x="1403350" y="1412875"/>
            <a:ext cx="1062038" cy="914400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12700" algn="ctr">
            <a:solidFill>
              <a:schemeClr val="hlink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1619250" y="2133600"/>
            <a:ext cx="56197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Равнобедренный треугольник 6"/>
          <p:cNvSpPr>
            <a:spLocks noChangeArrowheads="1"/>
          </p:cNvSpPr>
          <p:nvPr/>
        </p:nvSpPr>
        <p:spPr bwMode="auto">
          <a:xfrm>
            <a:off x="1331913" y="2636838"/>
            <a:ext cx="1060450" cy="914400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12700" algn="ctr">
            <a:solidFill>
              <a:schemeClr val="hlink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Равнобедренный треугольник 6"/>
          <p:cNvSpPr>
            <a:spLocks noChangeArrowheads="1"/>
          </p:cNvSpPr>
          <p:nvPr/>
        </p:nvSpPr>
        <p:spPr bwMode="auto">
          <a:xfrm>
            <a:off x="2700338" y="2636838"/>
            <a:ext cx="1060450" cy="914400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12700" algn="ctr">
            <a:solidFill>
              <a:schemeClr val="hlink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0725" name="Rectang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dirty="0" smtClean="0">
                <a:solidFill>
                  <a:schemeClr val="hlink"/>
                </a:solidFill>
              </a:rPr>
              <a:t>Тема </a:t>
            </a:r>
            <a:r>
              <a:rPr lang="ru-RU" sz="4000" b="1" i="1" dirty="0" err="1" smtClean="0">
                <a:solidFill>
                  <a:schemeClr val="hlink"/>
                </a:solidFill>
              </a:rPr>
              <a:t>синквейнов</a:t>
            </a:r>
            <a:r>
              <a:rPr lang="ru-RU" sz="4000" b="1" i="1" dirty="0" smtClean="0">
                <a:solidFill>
                  <a:schemeClr val="hlink"/>
                </a:solidFill>
              </a:rPr>
              <a:t> – «Весна»</a:t>
            </a:r>
          </a:p>
        </p:txBody>
      </p:sp>
      <p:sp>
        <p:nvSpPr>
          <p:cNvPr id="3" name="Равнобедренный треугольник 6"/>
          <p:cNvSpPr>
            <a:spLocks noChangeArrowheads="1"/>
          </p:cNvSpPr>
          <p:nvPr/>
        </p:nvSpPr>
        <p:spPr bwMode="auto">
          <a:xfrm>
            <a:off x="1331913" y="3933825"/>
            <a:ext cx="1060450" cy="914400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12700" algn="ctr">
            <a:solidFill>
              <a:schemeClr val="hlink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4" name="Равнобедренный треугольник 6"/>
          <p:cNvSpPr>
            <a:spLocks noChangeArrowheads="1"/>
          </p:cNvSpPr>
          <p:nvPr/>
        </p:nvSpPr>
        <p:spPr bwMode="auto">
          <a:xfrm>
            <a:off x="2700338" y="3933825"/>
            <a:ext cx="1060450" cy="914400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12700" algn="ctr">
            <a:solidFill>
              <a:schemeClr val="hlink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Равнобедренный треугольник 6"/>
          <p:cNvSpPr>
            <a:spLocks noChangeArrowheads="1"/>
          </p:cNvSpPr>
          <p:nvPr/>
        </p:nvSpPr>
        <p:spPr bwMode="auto">
          <a:xfrm>
            <a:off x="4067175" y="3933825"/>
            <a:ext cx="1060450" cy="914400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12700" algn="ctr">
            <a:solidFill>
              <a:schemeClr val="hlink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Равнобедренный треугольник 6"/>
          <p:cNvSpPr>
            <a:spLocks noChangeArrowheads="1"/>
          </p:cNvSpPr>
          <p:nvPr/>
        </p:nvSpPr>
        <p:spPr bwMode="auto">
          <a:xfrm>
            <a:off x="1619250" y="5734050"/>
            <a:ext cx="1060450" cy="914400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12700" algn="ctr">
            <a:solidFill>
              <a:schemeClr val="hlink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62" name="Прямая соединительная линия 61"/>
          <p:cNvCxnSpPr/>
          <p:nvPr/>
        </p:nvCxnSpPr>
        <p:spPr>
          <a:xfrm>
            <a:off x="1547813" y="4724400"/>
            <a:ext cx="68262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61"/>
          <p:cNvCxnSpPr/>
          <p:nvPr/>
        </p:nvCxnSpPr>
        <p:spPr>
          <a:xfrm>
            <a:off x="4284663" y="4724400"/>
            <a:ext cx="68262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61"/>
          <p:cNvCxnSpPr/>
          <p:nvPr/>
        </p:nvCxnSpPr>
        <p:spPr>
          <a:xfrm>
            <a:off x="2916238" y="4724400"/>
            <a:ext cx="68262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61"/>
          <p:cNvCxnSpPr/>
          <p:nvPr/>
        </p:nvCxnSpPr>
        <p:spPr>
          <a:xfrm>
            <a:off x="2987675" y="4581525"/>
            <a:ext cx="50482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61"/>
          <p:cNvCxnSpPr/>
          <p:nvPr/>
        </p:nvCxnSpPr>
        <p:spPr>
          <a:xfrm>
            <a:off x="1619250" y="4581525"/>
            <a:ext cx="50482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61"/>
          <p:cNvCxnSpPr/>
          <p:nvPr/>
        </p:nvCxnSpPr>
        <p:spPr>
          <a:xfrm>
            <a:off x="4356100" y="4581525"/>
            <a:ext cx="50323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3" name="Рисунок 40"/>
          <p:cNvPicPr>
            <a:picLocks noChangeAspect="1"/>
          </p:cNvPicPr>
          <p:nvPr/>
        </p:nvPicPr>
        <p:blipFill rotWithShape="1">
          <a:blip r:embed="rId2" cstate="print"/>
          <a:srcRect l="5366" b="38479"/>
          <a:stretch/>
        </p:blipFill>
        <p:spPr>
          <a:xfrm>
            <a:off x="1547813" y="3284538"/>
            <a:ext cx="676275" cy="165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Рисунок 40"/>
          <p:cNvPicPr>
            <a:picLocks noChangeAspect="1"/>
          </p:cNvPicPr>
          <p:nvPr/>
        </p:nvPicPr>
        <p:blipFill rotWithShape="1">
          <a:blip r:embed="rId2" cstate="print"/>
          <a:srcRect l="5366" b="38479"/>
          <a:stretch/>
        </p:blipFill>
        <p:spPr>
          <a:xfrm>
            <a:off x="2916238" y="3284538"/>
            <a:ext cx="676275" cy="165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15" name="Прямая соединительная линия 61"/>
          <p:cNvCxnSpPr/>
          <p:nvPr/>
        </p:nvCxnSpPr>
        <p:spPr>
          <a:xfrm>
            <a:off x="2411413" y="5589588"/>
            <a:ext cx="68262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61"/>
          <p:cNvCxnSpPr/>
          <p:nvPr/>
        </p:nvCxnSpPr>
        <p:spPr>
          <a:xfrm>
            <a:off x="3348038" y="5589588"/>
            <a:ext cx="68262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61"/>
          <p:cNvCxnSpPr/>
          <p:nvPr/>
        </p:nvCxnSpPr>
        <p:spPr>
          <a:xfrm>
            <a:off x="4356100" y="5589588"/>
            <a:ext cx="68262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741" name="Овал 23"/>
          <p:cNvSpPr>
            <a:spLocks noChangeArrowheads="1"/>
          </p:cNvSpPr>
          <p:nvPr/>
        </p:nvSpPr>
        <p:spPr bwMode="auto">
          <a:xfrm>
            <a:off x="5292725" y="5516563"/>
            <a:ext cx="68263" cy="76200"/>
          </a:xfrm>
          <a:prstGeom prst="ellipse">
            <a:avLst/>
          </a:prstGeom>
          <a:solidFill>
            <a:schemeClr val="tx1"/>
          </a:solidFill>
          <a:ln w="222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ru-RU" sz="160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18" name="Прямая соединительная линия 61"/>
          <p:cNvCxnSpPr/>
          <p:nvPr/>
        </p:nvCxnSpPr>
        <p:spPr>
          <a:xfrm>
            <a:off x="1403350" y="5589588"/>
            <a:ext cx="82708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61"/>
          <p:cNvCxnSpPr/>
          <p:nvPr/>
        </p:nvCxnSpPr>
        <p:spPr>
          <a:xfrm>
            <a:off x="1403350" y="5229225"/>
            <a:ext cx="0" cy="3603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61"/>
          <p:cNvCxnSpPr/>
          <p:nvPr/>
        </p:nvCxnSpPr>
        <p:spPr>
          <a:xfrm>
            <a:off x="1835150" y="6453188"/>
            <a:ext cx="68262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61"/>
          <p:cNvCxnSpPr/>
          <p:nvPr/>
        </p:nvCxnSpPr>
        <p:spPr>
          <a:xfrm>
            <a:off x="1403350" y="4292600"/>
            <a:ext cx="28733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61"/>
          <p:cNvCxnSpPr/>
          <p:nvPr/>
        </p:nvCxnSpPr>
        <p:spPr>
          <a:xfrm>
            <a:off x="4140200" y="4292600"/>
            <a:ext cx="28733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61"/>
          <p:cNvCxnSpPr/>
          <p:nvPr/>
        </p:nvCxnSpPr>
        <p:spPr>
          <a:xfrm>
            <a:off x="1835150" y="4724400"/>
            <a:ext cx="28733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61"/>
          <p:cNvCxnSpPr/>
          <p:nvPr/>
        </p:nvCxnSpPr>
        <p:spPr>
          <a:xfrm>
            <a:off x="4787900" y="4292600"/>
            <a:ext cx="28733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61"/>
          <p:cNvCxnSpPr/>
          <p:nvPr/>
        </p:nvCxnSpPr>
        <p:spPr>
          <a:xfrm>
            <a:off x="2051050" y="4292600"/>
            <a:ext cx="28733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61"/>
          <p:cNvCxnSpPr/>
          <p:nvPr/>
        </p:nvCxnSpPr>
        <p:spPr>
          <a:xfrm>
            <a:off x="2700338" y="4292600"/>
            <a:ext cx="28733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61"/>
          <p:cNvCxnSpPr/>
          <p:nvPr/>
        </p:nvCxnSpPr>
        <p:spPr>
          <a:xfrm>
            <a:off x="3419475" y="4292600"/>
            <a:ext cx="28733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752" name="Прямая соединительная линия 55"/>
          <p:cNvCxnSpPr>
            <a:cxnSpLocks noChangeShapeType="1"/>
          </p:cNvCxnSpPr>
          <p:nvPr/>
        </p:nvCxnSpPr>
        <p:spPr bwMode="auto">
          <a:xfrm flipH="1">
            <a:off x="3924300" y="4292600"/>
            <a:ext cx="207963" cy="200025"/>
          </a:xfrm>
          <a:prstGeom prst="line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30753" name="Прямая соединительная линия 55"/>
          <p:cNvCxnSpPr>
            <a:cxnSpLocks noChangeShapeType="1"/>
          </p:cNvCxnSpPr>
          <p:nvPr/>
        </p:nvCxnSpPr>
        <p:spPr bwMode="auto">
          <a:xfrm flipH="1">
            <a:off x="1187450" y="4292600"/>
            <a:ext cx="207963" cy="200025"/>
          </a:xfrm>
          <a:prstGeom prst="line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30754" name="Прямая соединительная линия 55"/>
          <p:cNvCxnSpPr>
            <a:cxnSpLocks noChangeShapeType="1"/>
          </p:cNvCxnSpPr>
          <p:nvPr/>
        </p:nvCxnSpPr>
        <p:spPr bwMode="auto">
          <a:xfrm flipH="1">
            <a:off x="2484438" y="4292600"/>
            <a:ext cx="207962" cy="200025"/>
          </a:xfrm>
          <a:prstGeom prst="line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30755" name="Прямая соединительная линия 41"/>
          <p:cNvCxnSpPr>
            <a:cxnSpLocks noChangeShapeType="1"/>
          </p:cNvCxnSpPr>
          <p:nvPr/>
        </p:nvCxnSpPr>
        <p:spPr bwMode="auto">
          <a:xfrm flipV="1">
            <a:off x="3708400" y="4005263"/>
            <a:ext cx="198438" cy="293687"/>
          </a:xfrm>
          <a:prstGeom prst="line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30756" name="Прямая соединительная линия 41"/>
          <p:cNvCxnSpPr>
            <a:cxnSpLocks noChangeShapeType="1"/>
          </p:cNvCxnSpPr>
          <p:nvPr/>
        </p:nvCxnSpPr>
        <p:spPr bwMode="auto">
          <a:xfrm flipV="1">
            <a:off x="5076825" y="4005263"/>
            <a:ext cx="198438" cy="293687"/>
          </a:xfrm>
          <a:prstGeom prst="line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30757" name="Прямая соединительная линия 41"/>
          <p:cNvCxnSpPr>
            <a:cxnSpLocks noChangeShapeType="1"/>
          </p:cNvCxnSpPr>
          <p:nvPr/>
        </p:nvCxnSpPr>
        <p:spPr bwMode="auto">
          <a:xfrm flipV="1">
            <a:off x="2339975" y="4005263"/>
            <a:ext cx="198438" cy="293687"/>
          </a:xfrm>
          <a:prstGeom prst="line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30758" name="Прямоугольник 31"/>
          <p:cNvSpPr>
            <a:spLocks noChangeArrowheads="1"/>
          </p:cNvSpPr>
          <p:nvPr/>
        </p:nvSpPr>
        <p:spPr bwMode="auto">
          <a:xfrm>
            <a:off x="5867400" y="1628775"/>
            <a:ext cx="9979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Весна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9" name="Прямоугольник 32"/>
          <p:cNvSpPr>
            <a:spLocks noChangeArrowheads="1"/>
          </p:cNvSpPr>
          <p:nvPr/>
        </p:nvSpPr>
        <p:spPr bwMode="auto">
          <a:xfrm>
            <a:off x="6022894" y="2997200"/>
            <a:ext cx="12050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Какая?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60" name="Прямоугольник 33"/>
          <p:cNvSpPr>
            <a:spLocks noChangeArrowheads="1"/>
          </p:cNvSpPr>
          <p:nvPr/>
        </p:nvSpPr>
        <p:spPr bwMode="auto">
          <a:xfrm>
            <a:off x="5580063" y="4365625"/>
            <a:ext cx="2541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делает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30761" name="TextBox 34"/>
          <p:cNvSpPr txBox="1">
            <a:spLocks noChangeArrowheads="1"/>
          </p:cNvSpPr>
          <p:nvPr/>
        </p:nvSpPr>
        <p:spPr bwMode="auto">
          <a:xfrm>
            <a:off x="5580063" y="5084763"/>
            <a:ext cx="27813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</a:rPr>
              <a:t>Предложение о </a:t>
            </a:r>
            <a:r>
              <a:rPr lang="ru-RU" sz="2400" b="1" dirty="0" smtClean="0">
                <a:latin typeface="Times New Roman" pitchFamily="18" charset="0"/>
              </a:rPr>
              <a:t>весне, афоризм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62" name="Прямоугольник 2"/>
          <p:cNvSpPr>
            <a:spLocks noChangeArrowheads="1"/>
          </p:cNvSpPr>
          <p:nvPr/>
        </p:nvSpPr>
        <p:spPr bwMode="auto">
          <a:xfrm>
            <a:off x="2843213" y="6092825"/>
            <a:ext cx="4573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Синоним,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ассоциация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WordArt 4"/>
          <p:cNvSpPr>
            <a:spLocks noChangeArrowheads="1" noChangeShapeType="1" noTextEdit="1"/>
          </p:cNvSpPr>
          <p:nvPr/>
        </p:nvSpPr>
        <p:spPr bwMode="auto">
          <a:xfrm>
            <a:off x="1042988" y="1268413"/>
            <a:ext cx="6697662" cy="243998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132092"/>
              </a:avLst>
            </a:prstTxWarp>
          </a:bodyPr>
          <a:lstStyle/>
          <a:p>
            <a:pPr algn="ctr"/>
            <a:r>
              <a:rPr lang="ru-RU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Calibri"/>
              </a:rPr>
              <a:t>Спасибо за внимание!</a:t>
            </a:r>
          </a:p>
        </p:txBody>
      </p:sp>
      <p:sp>
        <p:nvSpPr>
          <p:cNvPr id="31746" name="WordArt 5"/>
          <p:cNvSpPr>
            <a:spLocks noChangeArrowheads="1" noChangeShapeType="1" noTextEdit="1"/>
          </p:cNvSpPr>
          <p:nvPr/>
        </p:nvSpPr>
        <p:spPr bwMode="auto">
          <a:xfrm>
            <a:off x="1547813" y="2852738"/>
            <a:ext cx="5572125" cy="790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Calibri"/>
              </a:rPr>
              <a:t>Желаю </a:t>
            </a:r>
            <a:r>
              <a:rPr lang="ru-RU" sz="28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Calibri"/>
              </a:rPr>
              <a:t>всем </a:t>
            </a:r>
            <a:r>
              <a:rPr lang="ru-RU" sz="28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Calibri"/>
              </a:rPr>
              <a:t>творческих успехов!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3789363"/>
            <a:ext cx="3879850" cy="286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3"/>
          <p:cNvSpPr>
            <a:spLocks noGrp="1"/>
          </p:cNvSpPr>
          <p:nvPr>
            <p:ph type="body" idx="1"/>
          </p:nvPr>
        </p:nvSpPr>
        <p:spPr>
          <a:xfrm>
            <a:off x="539750" y="620713"/>
            <a:ext cx="7993063" cy="2808287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                                                                                			 </a:t>
            </a:r>
            <a:r>
              <a:rPr lang="ru-RU" sz="5400" b="1" i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Синквейн</a:t>
            </a:r>
            <a:r>
              <a:rPr lang="ru-RU" sz="5400" i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 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400" i="1" dirty="0" smtClean="0">
                <a:latin typeface="Candara" panose="020E0502030303020204" pitchFamily="34" charset="0"/>
              </a:rPr>
              <a:t>(от фр. </a:t>
            </a:r>
            <a:r>
              <a:rPr lang="ru-RU" sz="2400" b="1" i="1" dirty="0" err="1" smtClean="0">
                <a:latin typeface="Candara" panose="020E0502030303020204" pitchFamily="34" charset="0"/>
              </a:rPr>
              <a:t>cinquains</a:t>
            </a:r>
            <a:r>
              <a:rPr lang="ru-RU" sz="2400" i="1" dirty="0" smtClean="0">
                <a:latin typeface="Candara" panose="020E0502030303020204" pitchFamily="34" charset="0"/>
              </a:rPr>
              <a:t>, англ. </a:t>
            </a:r>
            <a:r>
              <a:rPr lang="ru-RU" sz="2400" b="1" i="1" dirty="0" err="1" smtClean="0">
                <a:latin typeface="Candara" panose="020E0502030303020204" pitchFamily="34" charset="0"/>
              </a:rPr>
              <a:t>cinquain</a:t>
            </a:r>
            <a:r>
              <a:rPr lang="ru-RU" sz="2400" i="1" dirty="0" smtClean="0">
                <a:latin typeface="Candara" panose="020E0502030303020204" pitchFamily="34" charset="0"/>
              </a:rPr>
              <a:t>) 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400" i="1" dirty="0" smtClean="0">
                <a:latin typeface="Candara" panose="020E0502030303020204" pitchFamily="34" charset="0"/>
              </a:rPr>
              <a:t>- это творческая работа, которая имеет короткую форму стихотворения, состоящего из пяти нерифмованных строк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endParaRPr lang="ru-RU" sz="1800" i="1" dirty="0" smtClean="0"/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sz="1800" i="1" dirty="0" smtClean="0"/>
              <a:t> </a:t>
            </a:r>
          </a:p>
        </p:txBody>
      </p:sp>
      <p:sp>
        <p:nvSpPr>
          <p:cNvPr id="16386" name="Rectangle 7"/>
          <p:cNvSpPr>
            <a:spLocks noChangeArrowheads="1"/>
          </p:cNvSpPr>
          <p:nvPr/>
        </p:nvSpPr>
        <p:spPr bwMode="auto">
          <a:xfrm>
            <a:off x="755650" y="3357563"/>
            <a:ext cx="79200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400" i="1" dirty="0">
              <a:latin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3501008"/>
            <a:ext cx="6840760" cy="986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None/>
            </a:pPr>
            <a:r>
              <a:rPr lang="ru-RU" sz="2400" i="1" dirty="0" smtClean="0">
                <a:latin typeface="+mn-lt"/>
              </a:rPr>
              <a:t>Одна из </a:t>
            </a:r>
            <a:r>
              <a:rPr lang="ru-RU" sz="2400" i="1" dirty="0" smtClean="0">
                <a:solidFill>
                  <a:srgbClr val="C00000"/>
                </a:solidFill>
                <a:latin typeface="+mn-lt"/>
              </a:rPr>
              <a:t>целей</a:t>
            </a:r>
            <a:r>
              <a:rPr lang="ru-RU" sz="2400" i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ru-RU" sz="2400" i="1" dirty="0" smtClean="0">
                <a:latin typeface="+mn-lt"/>
              </a:rPr>
              <a:t>при составлении синквейна </a:t>
            </a:r>
            <a:r>
              <a:rPr lang="ru-RU" sz="2400" i="1" dirty="0" smtClean="0">
                <a:solidFill>
                  <a:srgbClr val="273C18"/>
                </a:solidFill>
                <a:latin typeface="+mn-lt"/>
              </a:rPr>
              <a:t>— </a:t>
            </a:r>
            <a:r>
              <a:rPr lang="ru-RU" sz="2400" i="1" dirty="0" smtClean="0">
                <a:latin typeface="+mn-lt"/>
              </a:rPr>
              <a:t>добиться умения </a:t>
            </a:r>
            <a:r>
              <a:rPr lang="ru-RU" sz="2400" i="1" dirty="0" smtClean="0">
                <a:solidFill>
                  <a:srgbClr val="C00000"/>
                </a:solidFill>
                <a:latin typeface="+mn-lt"/>
              </a:rPr>
              <a:t>выделять главную мысль текста</a:t>
            </a:r>
            <a:r>
              <a:rPr lang="ru-RU" sz="2400" i="1" dirty="0" smtClean="0">
                <a:latin typeface="+mn-lt"/>
              </a:rPr>
              <a:t>, а также кратко выражать свои мысли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anose="020E0502030303020204" pitchFamily="34" charset="0"/>
              </a:rPr>
              <a:t>Функции </a:t>
            </a:r>
            <a:r>
              <a:rPr lang="ru-RU" sz="36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anose="020E0502030303020204" pitchFamily="34" charset="0"/>
              </a:rPr>
              <a:t>синквейна</a:t>
            </a:r>
            <a:endParaRPr lang="ru-RU" sz="3600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7638"/>
            <a:ext cx="8363272" cy="4525963"/>
          </a:xfrm>
        </p:spPr>
        <p:txBody>
          <a:bodyPr/>
          <a:lstStyle/>
          <a:p>
            <a:pPr marL="0" lvl="0" indent="0">
              <a:buNone/>
            </a:pPr>
            <a:r>
              <a:rPr lang="ru-RU" sz="2000" i="1" dirty="0" smtClean="0">
                <a:latin typeface="Candara" panose="020E0502030303020204" pitchFamily="34" charset="0"/>
              </a:rPr>
              <a:t>1.  Способствует </a:t>
            </a:r>
            <a:r>
              <a:rPr lang="ru-RU" sz="2000" i="1" dirty="0">
                <a:latin typeface="Candara" panose="020E0502030303020204" pitchFamily="34" charset="0"/>
              </a:rPr>
              <a:t>речевому развитию: уточнение, </a:t>
            </a:r>
            <a:r>
              <a:rPr lang="ru-RU" sz="2000" i="1" dirty="0" smtClean="0">
                <a:latin typeface="Candara" panose="020E0502030303020204" pitchFamily="34" charset="0"/>
              </a:rPr>
              <a:t>активизация словаря </a:t>
            </a:r>
            <a:r>
              <a:rPr lang="ru-RU" sz="2000" i="1" dirty="0">
                <a:latin typeface="Candara" panose="020E0502030303020204" pitchFamily="34" charset="0"/>
              </a:rPr>
              <a:t>детей, закрепление знаний о частях речи; </a:t>
            </a:r>
          </a:p>
          <a:p>
            <a:r>
              <a:rPr lang="ru-RU" sz="2000" i="1" dirty="0">
                <a:latin typeface="Candara" panose="020E0502030303020204" pitchFamily="34" charset="0"/>
              </a:rPr>
              <a:t>учит краткому пересказу; </a:t>
            </a:r>
          </a:p>
          <a:p>
            <a:r>
              <a:rPr lang="ru-RU" sz="2000" i="1" dirty="0">
                <a:latin typeface="Candara" panose="020E0502030303020204" pitchFamily="34" charset="0"/>
              </a:rPr>
              <a:t>учит подбирать синонимы.</a:t>
            </a:r>
          </a:p>
          <a:p>
            <a:pPr marL="0" indent="0">
              <a:buNone/>
            </a:pPr>
            <a:r>
              <a:rPr lang="ru-RU" sz="2000" i="1" dirty="0" smtClean="0">
                <a:latin typeface="Candara" panose="020E0502030303020204" pitchFamily="34" charset="0"/>
              </a:rPr>
              <a:t>2. </a:t>
            </a:r>
            <a:r>
              <a:rPr lang="ru-RU" sz="2000" i="1" dirty="0">
                <a:latin typeface="Candara" panose="020E0502030303020204" pitchFamily="34" charset="0"/>
              </a:rPr>
              <a:t>Развивает психические процессы: внимание, мышление, память, воображение.</a:t>
            </a:r>
          </a:p>
          <a:p>
            <a:pPr marL="0" indent="0">
              <a:buNone/>
            </a:pPr>
            <a:r>
              <a:rPr lang="ru-RU" sz="2000" i="1" dirty="0" smtClean="0">
                <a:latin typeface="Candara" panose="020E0502030303020204" pitchFamily="34" charset="0"/>
              </a:rPr>
              <a:t>3. </a:t>
            </a:r>
            <a:r>
              <a:rPr lang="ru-RU" sz="2000" i="1" dirty="0">
                <a:latin typeface="Candara" panose="020E0502030303020204" pitchFamily="34" charset="0"/>
              </a:rPr>
              <a:t>Совершенствует мелкую моторику, изобразительные умения.</a:t>
            </a:r>
          </a:p>
          <a:p>
            <a:pPr marL="0" indent="0">
              <a:buNone/>
            </a:pPr>
            <a:r>
              <a:rPr lang="ru-RU" sz="2000" i="1" dirty="0" smtClean="0">
                <a:latin typeface="Candara" panose="020E0502030303020204" pitchFamily="34" charset="0"/>
              </a:rPr>
              <a:t>4. </a:t>
            </a:r>
            <a:r>
              <a:rPr lang="ru-RU" sz="2000" i="1" dirty="0">
                <a:latin typeface="Candara" panose="020E0502030303020204" pitchFamily="34" charset="0"/>
              </a:rPr>
              <a:t>Способствует развитию творческой активности, самостоятельности.</a:t>
            </a:r>
          </a:p>
          <a:p>
            <a:pPr marL="0" indent="0">
              <a:buNone/>
            </a:pPr>
            <a:r>
              <a:rPr lang="ru-RU" sz="2000" i="1" dirty="0" smtClean="0">
                <a:latin typeface="Candara" panose="020E0502030303020204" pitchFamily="34" charset="0"/>
              </a:rPr>
              <a:t>5. </a:t>
            </a:r>
            <a:r>
              <a:rPr lang="ru-RU" sz="2000" i="1" dirty="0">
                <a:latin typeface="Candara" panose="020E0502030303020204" pitchFamily="34" charset="0"/>
              </a:rPr>
              <a:t>Содержит игровой момент.</a:t>
            </a:r>
          </a:p>
          <a:p>
            <a:pPr marL="0" indent="0">
              <a:buNone/>
            </a:pPr>
            <a:r>
              <a:rPr lang="ru-RU" sz="2000" i="1" dirty="0" smtClean="0">
                <a:latin typeface="Candara" panose="020E0502030303020204" pitchFamily="34" charset="0"/>
              </a:rPr>
              <a:t>6. </a:t>
            </a:r>
            <a:r>
              <a:rPr lang="ru-RU" sz="2000" i="1" dirty="0">
                <a:latin typeface="Candara" panose="020E0502030303020204" pitchFamily="34" charset="0"/>
              </a:rPr>
              <a:t>Главное – могут составить все, но уровень составления будет разный, так </a:t>
            </a:r>
            <a:r>
              <a:rPr lang="ru-RU" sz="2000" i="1" dirty="0" smtClean="0">
                <a:latin typeface="Candara" panose="020E0502030303020204" pitchFamily="34" charset="0"/>
              </a:rPr>
              <a:t>как зависит </a:t>
            </a:r>
            <a:r>
              <a:rPr lang="ru-RU" sz="2000" i="1" dirty="0">
                <a:latin typeface="Candara" panose="020E0502030303020204" pitchFamily="34" charset="0"/>
              </a:rPr>
              <a:t>от интеллекта и увлеченности данной </a:t>
            </a:r>
            <a:r>
              <a:rPr lang="ru-RU" sz="2000" i="1" dirty="0" smtClean="0">
                <a:latin typeface="Candara" panose="020E0502030303020204" pitchFamily="34" charset="0"/>
              </a:rPr>
              <a:t>темой</a:t>
            </a:r>
            <a:endParaRPr lang="ru-RU" sz="2000" i="1" dirty="0">
              <a:latin typeface="Candara" panose="020E0502030303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anose="020E0502030303020204" pitchFamily="34" charset="0"/>
              </a:rPr>
              <a:t>Правила</a:t>
            </a:r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составления синквейна</a:t>
            </a:r>
            <a:endParaRPr lang="ru-RU" sz="3600" i="1" dirty="0" smtClean="0">
              <a:solidFill>
                <a:srgbClr val="C00000"/>
              </a:solidFill>
            </a:endParaRPr>
          </a:p>
        </p:txBody>
      </p:sp>
      <p:sp>
        <p:nvSpPr>
          <p:cNvPr id="7" name="Прямоугольная выноска 6"/>
          <p:cNvSpPr>
            <a:spLocks noChangeArrowheads="1"/>
          </p:cNvSpPr>
          <p:nvPr/>
        </p:nvSpPr>
        <p:spPr bwMode="auto">
          <a:xfrm>
            <a:off x="2411413" y="1125538"/>
            <a:ext cx="6048375" cy="868362"/>
          </a:xfrm>
          <a:prstGeom prst="wedgeRectCallout">
            <a:avLst>
              <a:gd name="adj1" fmla="val -58319"/>
              <a:gd name="adj2" fmla="val 14898"/>
            </a:avLst>
          </a:prstGeom>
          <a:solidFill>
            <a:schemeClr val="bg1"/>
          </a:solidFill>
          <a:ln w="12700" algn="ctr">
            <a:solidFill>
              <a:schemeClr val="hlink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altLang="ru-RU" b="1" i="1" dirty="0">
                <a:latin typeface="Candara" panose="020E0502030303020204" pitchFamily="34" charset="0"/>
                <a:cs typeface="Times New Roman" pitchFamily="18" charset="0"/>
              </a:rPr>
              <a:t>1 слово – </a:t>
            </a:r>
            <a:r>
              <a:rPr lang="ru-RU" b="1" i="1" dirty="0" smtClean="0">
                <a:latin typeface="Candara" panose="020E0502030303020204" pitchFamily="34" charset="0"/>
                <a:cs typeface="Times New Roman" pitchFamily="18" charset="0"/>
              </a:rPr>
              <a:t> </a:t>
            </a:r>
            <a:r>
              <a:rPr lang="ru-RU" b="1" i="1" dirty="0">
                <a:latin typeface="Candara" panose="020E0502030303020204" pitchFamily="34" charset="0"/>
                <a:cs typeface="Times New Roman" pitchFamily="18" charset="0"/>
              </a:rPr>
              <a:t>тема </a:t>
            </a:r>
            <a:r>
              <a:rPr lang="ru-RU" b="1" i="1" dirty="0" smtClean="0">
                <a:latin typeface="Candara" panose="020E0502030303020204" pitchFamily="34" charset="0"/>
                <a:cs typeface="Times New Roman" pitchFamily="18" charset="0"/>
              </a:rPr>
              <a:t>( </a:t>
            </a:r>
            <a:r>
              <a:rPr lang="ru-RU" b="1" i="1" dirty="0">
                <a:latin typeface="Candara" panose="020E0502030303020204" pitchFamily="34" charset="0"/>
                <a:cs typeface="Times New Roman" pitchFamily="18" charset="0"/>
              </a:rPr>
              <a:t>существительное или местоимение), обозначающее </a:t>
            </a:r>
            <a:r>
              <a:rPr lang="ru-RU" b="1" i="1" dirty="0" smtClean="0">
                <a:latin typeface="Candara" panose="020E0502030303020204" pitchFamily="34" charset="0"/>
                <a:cs typeface="Times New Roman" pitchFamily="18" charset="0"/>
              </a:rPr>
              <a:t>предмет или явление, </a:t>
            </a:r>
            <a:r>
              <a:rPr lang="ru-RU" b="1" i="1" dirty="0">
                <a:latin typeface="Candara" panose="020E0502030303020204" pitchFamily="34" charset="0"/>
                <a:cs typeface="Times New Roman" pitchFamily="18" charset="0"/>
              </a:rPr>
              <a:t>о котором </a:t>
            </a:r>
            <a:r>
              <a:rPr lang="ru-RU" b="1" i="1" dirty="0" smtClean="0">
                <a:latin typeface="Candara" panose="020E0502030303020204" pitchFamily="34" charset="0"/>
                <a:cs typeface="Times New Roman" pitchFamily="18" charset="0"/>
              </a:rPr>
              <a:t>пойдёт </a:t>
            </a:r>
            <a:r>
              <a:rPr lang="ru-RU" b="1" i="1" dirty="0">
                <a:latin typeface="Candara" panose="020E0502030303020204" pitchFamily="34" charset="0"/>
                <a:cs typeface="Times New Roman" pitchFamily="18" charset="0"/>
              </a:rPr>
              <a:t>речь. (Кто? Что?)</a:t>
            </a:r>
          </a:p>
        </p:txBody>
      </p:sp>
      <p:sp>
        <p:nvSpPr>
          <p:cNvPr id="9" name="Прямоугольная выноска 8"/>
          <p:cNvSpPr>
            <a:spLocks noChangeArrowheads="1"/>
          </p:cNvSpPr>
          <p:nvPr/>
        </p:nvSpPr>
        <p:spPr bwMode="auto">
          <a:xfrm>
            <a:off x="2339975" y="2133600"/>
            <a:ext cx="6119813" cy="1023938"/>
          </a:xfrm>
          <a:prstGeom prst="wedgeRectCallout">
            <a:avLst>
              <a:gd name="adj1" fmla="val -57551"/>
              <a:gd name="adj2" fmla="val 15116"/>
            </a:avLst>
          </a:prstGeom>
          <a:solidFill>
            <a:schemeClr val="bg1"/>
          </a:solidFill>
          <a:ln w="12700" algn="ctr">
            <a:solidFill>
              <a:schemeClr val="hlink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tabLst>
                <a:tab pos="457200" algn="l"/>
              </a:tabLst>
            </a:pPr>
            <a:endParaRPr lang="ru-RU" b="1" dirty="0">
              <a:solidFill>
                <a:srgbClr val="273C1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457200" algn="l"/>
              </a:tabLst>
            </a:pPr>
            <a:r>
              <a:rPr lang="ru-RU" b="1" i="1" dirty="0">
                <a:latin typeface="Candara" panose="020E0502030303020204" pitchFamily="34" charset="0"/>
                <a:cs typeface="Times New Roman" pitchFamily="18" charset="0"/>
              </a:rPr>
              <a:t>2 слова - прилагательные. Это описание признаков предмета или его свойств, раскрывающие тему синквейна.</a:t>
            </a:r>
            <a:r>
              <a:rPr lang="ru-RU" altLang="ru-RU" b="1" i="1" dirty="0">
                <a:latin typeface="Candara" panose="020E0502030303020204" pitchFamily="34" charset="0"/>
                <a:cs typeface="Times New Roman" pitchFamily="18" charset="0"/>
              </a:rPr>
              <a:t> (Какой? Какая? Какое? Какие?)</a:t>
            </a:r>
          </a:p>
          <a:p>
            <a:pPr>
              <a:buFont typeface="Calibri Light"/>
              <a:buAutoNum type="arabicPeriod"/>
              <a:tabLst>
                <a:tab pos="457200" algn="l"/>
              </a:tabLst>
            </a:pPr>
            <a:endParaRPr lang="ru-RU" b="1" i="1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1" name="Прямоугольная выноска 10"/>
          <p:cNvSpPr>
            <a:spLocks noChangeArrowheads="1"/>
          </p:cNvSpPr>
          <p:nvPr/>
        </p:nvSpPr>
        <p:spPr bwMode="auto">
          <a:xfrm>
            <a:off x="2339975" y="3284538"/>
            <a:ext cx="6119813" cy="1023937"/>
          </a:xfrm>
          <a:prstGeom prst="wedgeRectCallout">
            <a:avLst>
              <a:gd name="adj1" fmla="val -58977"/>
              <a:gd name="adj2" fmla="val 17440"/>
            </a:avLst>
          </a:prstGeom>
          <a:solidFill>
            <a:schemeClr val="bg1"/>
          </a:solidFill>
          <a:ln w="12700" algn="ctr">
            <a:solidFill>
              <a:schemeClr val="hlink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tabLst>
                <a:tab pos="457200" algn="l"/>
              </a:tabLst>
            </a:pPr>
            <a:endParaRPr lang="ru-RU" b="1" dirty="0">
              <a:solidFill>
                <a:srgbClr val="273C1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457200" algn="l"/>
              </a:tabLst>
            </a:pPr>
            <a:r>
              <a:rPr lang="ru-RU" b="1" i="1" dirty="0">
                <a:latin typeface="Candara" panose="020E0502030303020204" pitchFamily="34" charset="0"/>
                <a:cs typeface="Times New Roman" pitchFamily="18" charset="0"/>
              </a:rPr>
              <a:t>3 слова –образована тремя глаголами, описывающими характерные действия объекта. </a:t>
            </a:r>
            <a:r>
              <a:rPr lang="ru-RU" altLang="ru-RU" b="1" i="1" dirty="0">
                <a:latin typeface="Candara" panose="020E0502030303020204" pitchFamily="34" charset="0"/>
                <a:cs typeface="Times New Roman" pitchFamily="18" charset="0"/>
              </a:rPr>
              <a:t>(Что делает? Что делают?)</a:t>
            </a:r>
          </a:p>
          <a:p>
            <a:pPr>
              <a:tabLst>
                <a:tab pos="457200" algn="l"/>
              </a:tabLst>
            </a:pPr>
            <a:endParaRPr lang="ru-RU" b="1" i="1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3" name="Прямоугольная выноска 12"/>
          <p:cNvSpPr>
            <a:spLocks noChangeArrowheads="1"/>
          </p:cNvSpPr>
          <p:nvPr/>
        </p:nvSpPr>
        <p:spPr bwMode="auto">
          <a:xfrm>
            <a:off x="2268538" y="4437063"/>
            <a:ext cx="6191250" cy="1023937"/>
          </a:xfrm>
          <a:prstGeom prst="wedgeRectCallout">
            <a:avLst>
              <a:gd name="adj1" fmla="val -57796"/>
              <a:gd name="adj2" fmla="val 20079"/>
            </a:avLst>
          </a:prstGeom>
          <a:solidFill>
            <a:schemeClr val="bg1"/>
          </a:solidFill>
          <a:ln w="12700" algn="ctr">
            <a:solidFill>
              <a:schemeClr val="hlink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tabLst>
                <a:tab pos="457200" algn="l"/>
              </a:tabLst>
            </a:pPr>
            <a:endParaRPr lang="ru-RU" b="1" dirty="0">
              <a:solidFill>
                <a:srgbClr val="273C1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457200" algn="l"/>
              </a:tabLst>
            </a:pPr>
            <a:r>
              <a:rPr lang="ru-RU" b="1" i="1" dirty="0">
                <a:latin typeface="Candara" panose="020E0502030303020204" pitchFamily="34" charset="0"/>
                <a:cs typeface="Times New Roman" pitchFamily="18" charset="0"/>
              </a:rPr>
              <a:t>4 слова –фраза из нескольких слов, которая отражает личное отношение автора к описываемому предмету или </a:t>
            </a:r>
            <a:r>
              <a:rPr lang="ru-RU" b="1" i="1" dirty="0" smtClean="0">
                <a:latin typeface="Candara" panose="020E0502030303020204" pitchFamily="34" charset="0"/>
                <a:cs typeface="Times New Roman" pitchFamily="18" charset="0"/>
              </a:rPr>
              <a:t>объекту</a:t>
            </a:r>
            <a:endParaRPr lang="ru-RU" b="1" i="1" dirty="0">
              <a:latin typeface="Candara" panose="020E0502030303020204" pitchFamily="34" charset="0"/>
              <a:cs typeface="Times New Roman" pitchFamily="18" charset="0"/>
            </a:endParaRPr>
          </a:p>
          <a:p>
            <a:pPr>
              <a:tabLst>
                <a:tab pos="457200" algn="l"/>
              </a:tabLst>
            </a:pPr>
            <a:endParaRPr lang="ru-RU" b="1" i="1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5" name="Прямоугольная выноска 14"/>
          <p:cNvSpPr>
            <a:spLocks noChangeArrowheads="1"/>
          </p:cNvSpPr>
          <p:nvPr/>
        </p:nvSpPr>
        <p:spPr bwMode="auto">
          <a:xfrm>
            <a:off x="2268538" y="5589588"/>
            <a:ext cx="6191250" cy="927100"/>
          </a:xfrm>
          <a:prstGeom prst="wedgeRectCallout">
            <a:avLst>
              <a:gd name="adj1" fmla="val -57639"/>
              <a:gd name="adj2" fmla="val 14213"/>
            </a:avLst>
          </a:prstGeom>
          <a:solidFill>
            <a:schemeClr val="bg1"/>
          </a:solidFill>
          <a:ln w="12700" algn="ctr">
            <a:solidFill>
              <a:schemeClr val="hlink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tabLst>
                <a:tab pos="457200" algn="l"/>
              </a:tabLst>
            </a:pPr>
            <a:r>
              <a:rPr lang="ru-RU" b="1" i="1" dirty="0">
                <a:latin typeface="Candara" panose="020E0502030303020204" pitchFamily="34" charset="0"/>
                <a:cs typeface="Times New Roman" pitchFamily="18" charset="0"/>
              </a:rPr>
              <a:t>1 слово – резюме, характеризующая суть предмета или </a:t>
            </a:r>
            <a:r>
              <a:rPr lang="ru-RU" b="1" i="1" dirty="0" smtClean="0">
                <a:latin typeface="Candara" panose="020E0502030303020204" pitchFamily="34" charset="0"/>
                <a:cs typeface="Times New Roman" pitchFamily="18" charset="0"/>
              </a:rPr>
              <a:t>явления</a:t>
            </a:r>
            <a:endParaRPr lang="ru-RU" b="1" i="1" dirty="0">
              <a:latin typeface="Candara" panose="020E0502030303020204" pitchFamily="34" charset="0"/>
              <a:cs typeface="Times New Roman" pitchFamily="18" charset="0"/>
            </a:endParaRPr>
          </a:p>
        </p:txBody>
      </p:sp>
      <p:sp>
        <p:nvSpPr>
          <p:cNvPr id="22535" name="Прямоугольник 2"/>
          <p:cNvSpPr>
            <a:spLocks noChangeArrowheads="1"/>
          </p:cNvSpPr>
          <p:nvPr/>
        </p:nvSpPr>
        <p:spPr bwMode="auto">
          <a:xfrm>
            <a:off x="395288" y="1484313"/>
            <a:ext cx="1376362" cy="409575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Candara" panose="020E0502030303020204" pitchFamily="34" charset="0"/>
              </a:rPr>
              <a:t>1 строка</a:t>
            </a:r>
          </a:p>
        </p:txBody>
      </p:sp>
      <p:sp>
        <p:nvSpPr>
          <p:cNvPr id="22536" name="Прямоугольник 7"/>
          <p:cNvSpPr>
            <a:spLocks noChangeArrowheads="1"/>
          </p:cNvSpPr>
          <p:nvPr/>
        </p:nvSpPr>
        <p:spPr bwMode="auto">
          <a:xfrm>
            <a:off x="395288" y="2636838"/>
            <a:ext cx="1376362" cy="409575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Candara" panose="020E0502030303020204" pitchFamily="34" charset="0"/>
              </a:rPr>
              <a:t>2 строка</a:t>
            </a:r>
          </a:p>
        </p:txBody>
      </p:sp>
      <p:sp>
        <p:nvSpPr>
          <p:cNvPr id="22537" name="Прямоугольник 9"/>
          <p:cNvSpPr>
            <a:spLocks noChangeArrowheads="1"/>
          </p:cNvSpPr>
          <p:nvPr/>
        </p:nvSpPr>
        <p:spPr bwMode="auto">
          <a:xfrm>
            <a:off x="395288" y="3789363"/>
            <a:ext cx="1376362" cy="409575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Candara" panose="020E0502030303020204" pitchFamily="34" charset="0"/>
              </a:rPr>
              <a:t>3 строка</a:t>
            </a:r>
          </a:p>
        </p:txBody>
      </p:sp>
      <p:sp>
        <p:nvSpPr>
          <p:cNvPr id="22538" name="Прямоугольник 11"/>
          <p:cNvSpPr>
            <a:spLocks noChangeArrowheads="1"/>
          </p:cNvSpPr>
          <p:nvPr/>
        </p:nvSpPr>
        <p:spPr bwMode="auto">
          <a:xfrm>
            <a:off x="395288" y="4868863"/>
            <a:ext cx="1376362" cy="409575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Candara" panose="020E0502030303020204" pitchFamily="34" charset="0"/>
              </a:rPr>
              <a:t>4 строка</a:t>
            </a:r>
          </a:p>
        </p:txBody>
      </p:sp>
      <p:sp>
        <p:nvSpPr>
          <p:cNvPr id="22539" name="Прямоугольник 13"/>
          <p:cNvSpPr>
            <a:spLocks noChangeArrowheads="1"/>
          </p:cNvSpPr>
          <p:nvPr/>
        </p:nvSpPr>
        <p:spPr bwMode="auto">
          <a:xfrm>
            <a:off x="395288" y="5949950"/>
            <a:ext cx="1376362" cy="409575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Candara" panose="020E0502030303020204" pitchFamily="34" charset="0"/>
              </a:rPr>
              <a:t>5 строка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внобедренный треугольник 5"/>
          <p:cNvSpPr>
            <a:spLocks noChangeArrowheads="1"/>
          </p:cNvSpPr>
          <p:nvPr/>
        </p:nvSpPr>
        <p:spPr bwMode="auto">
          <a:xfrm>
            <a:off x="2774602" y="1412875"/>
            <a:ext cx="1062038" cy="914400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12700" algn="ctr">
            <a:solidFill>
              <a:schemeClr val="hlink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2990502" y="2133600"/>
            <a:ext cx="56197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Равнобедренный треугольник 6"/>
          <p:cNvSpPr>
            <a:spLocks noChangeArrowheads="1"/>
          </p:cNvSpPr>
          <p:nvPr/>
        </p:nvSpPr>
        <p:spPr bwMode="auto">
          <a:xfrm>
            <a:off x="2703165" y="2636838"/>
            <a:ext cx="1060450" cy="914400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12700" algn="ctr">
            <a:solidFill>
              <a:schemeClr val="hlink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Равнобедренный треугольник 6"/>
          <p:cNvSpPr>
            <a:spLocks noChangeArrowheads="1"/>
          </p:cNvSpPr>
          <p:nvPr/>
        </p:nvSpPr>
        <p:spPr bwMode="auto">
          <a:xfrm>
            <a:off x="4071590" y="2636838"/>
            <a:ext cx="1060450" cy="914400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12700" algn="ctr">
            <a:solidFill>
              <a:schemeClr val="hlink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0725" name="Rectangle 14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Графическая схема </a:t>
            </a:r>
            <a:br>
              <a:rPr lang="ru-RU" sz="3600" b="1" i="1" dirty="0" smtClean="0">
                <a:solidFill>
                  <a:srgbClr val="C00000"/>
                </a:solidFill>
                <a:latin typeface="Candara" panose="020E0502030303020204" pitchFamily="34" charset="0"/>
              </a:rPr>
            </a:br>
            <a:r>
              <a:rPr lang="ru-RU" sz="3600" b="1" i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для детей</a:t>
            </a:r>
          </a:p>
        </p:txBody>
      </p:sp>
      <p:sp>
        <p:nvSpPr>
          <p:cNvPr id="3" name="Равнобедренный треугольник 6"/>
          <p:cNvSpPr>
            <a:spLocks noChangeArrowheads="1"/>
          </p:cNvSpPr>
          <p:nvPr/>
        </p:nvSpPr>
        <p:spPr bwMode="auto">
          <a:xfrm>
            <a:off x="2703165" y="3933825"/>
            <a:ext cx="1060450" cy="914400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12700" algn="ctr">
            <a:solidFill>
              <a:schemeClr val="hlink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4" name="Равнобедренный треугольник 6"/>
          <p:cNvSpPr>
            <a:spLocks noChangeArrowheads="1"/>
          </p:cNvSpPr>
          <p:nvPr/>
        </p:nvSpPr>
        <p:spPr bwMode="auto">
          <a:xfrm>
            <a:off x="4071590" y="3933825"/>
            <a:ext cx="1060450" cy="914400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12700" algn="ctr">
            <a:solidFill>
              <a:schemeClr val="hlink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Равнобедренный треугольник 6"/>
          <p:cNvSpPr>
            <a:spLocks noChangeArrowheads="1"/>
          </p:cNvSpPr>
          <p:nvPr/>
        </p:nvSpPr>
        <p:spPr bwMode="auto">
          <a:xfrm>
            <a:off x="5438427" y="3933825"/>
            <a:ext cx="1060450" cy="914400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12700" algn="ctr">
            <a:solidFill>
              <a:schemeClr val="hlink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Равнобедренный треугольник 6"/>
          <p:cNvSpPr>
            <a:spLocks noChangeArrowheads="1"/>
          </p:cNvSpPr>
          <p:nvPr/>
        </p:nvSpPr>
        <p:spPr bwMode="auto">
          <a:xfrm>
            <a:off x="2843808" y="5733256"/>
            <a:ext cx="1060450" cy="914400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12700" algn="ctr">
            <a:solidFill>
              <a:schemeClr val="hlink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62" name="Прямая соединительная линия 61"/>
          <p:cNvCxnSpPr/>
          <p:nvPr/>
        </p:nvCxnSpPr>
        <p:spPr>
          <a:xfrm>
            <a:off x="2919065" y="4724400"/>
            <a:ext cx="68262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61"/>
          <p:cNvCxnSpPr/>
          <p:nvPr/>
        </p:nvCxnSpPr>
        <p:spPr>
          <a:xfrm>
            <a:off x="5655915" y="4724400"/>
            <a:ext cx="68262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61"/>
          <p:cNvCxnSpPr/>
          <p:nvPr/>
        </p:nvCxnSpPr>
        <p:spPr>
          <a:xfrm>
            <a:off x="4287490" y="4724400"/>
            <a:ext cx="68262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61"/>
          <p:cNvCxnSpPr/>
          <p:nvPr/>
        </p:nvCxnSpPr>
        <p:spPr>
          <a:xfrm>
            <a:off x="4358927" y="4581525"/>
            <a:ext cx="50482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61"/>
          <p:cNvCxnSpPr/>
          <p:nvPr/>
        </p:nvCxnSpPr>
        <p:spPr>
          <a:xfrm>
            <a:off x="2990502" y="4581525"/>
            <a:ext cx="50482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61"/>
          <p:cNvCxnSpPr/>
          <p:nvPr/>
        </p:nvCxnSpPr>
        <p:spPr>
          <a:xfrm>
            <a:off x="5727352" y="4581525"/>
            <a:ext cx="50323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3" name="Рисунок 40"/>
          <p:cNvPicPr>
            <a:picLocks noChangeAspect="1"/>
          </p:cNvPicPr>
          <p:nvPr/>
        </p:nvPicPr>
        <p:blipFill rotWithShape="1">
          <a:blip r:embed="rId2" cstate="print"/>
          <a:srcRect l="5366" b="38479"/>
          <a:stretch/>
        </p:blipFill>
        <p:spPr>
          <a:xfrm>
            <a:off x="2919065" y="3284538"/>
            <a:ext cx="676275" cy="165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Рисунок 40"/>
          <p:cNvPicPr>
            <a:picLocks noChangeAspect="1"/>
          </p:cNvPicPr>
          <p:nvPr/>
        </p:nvPicPr>
        <p:blipFill rotWithShape="1">
          <a:blip r:embed="rId2" cstate="print"/>
          <a:srcRect l="5366" b="38479"/>
          <a:stretch/>
        </p:blipFill>
        <p:spPr>
          <a:xfrm>
            <a:off x="4287490" y="3284538"/>
            <a:ext cx="676275" cy="165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15" name="Прямая соединительная линия 61"/>
          <p:cNvCxnSpPr/>
          <p:nvPr/>
        </p:nvCxnSpPr>
        <p:spPr>
          <a:xfrm>
            <a:off x="3782665" y="5589588"/>
            <a:ext cx="68262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61"/>
          <p:cNvCxnSpPr/>
          <p:nvPr/>
        </p:nvCxnSpPr>
        <p:spPr>
          <a:xfrm>
            <a:off x="4719290" y="5589588"/>
            <a:ext cx="68262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61"/>
          <p:cNvCxnSpPr/>
          <p:nvPr/>
        </p:nvCxnSpPr>
        <p:spPr>
          <a:xfrm>
            <a:off x="5727352" y="5589588"/>
            <a:ext cx="68262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741" name="Овал 23"/>
          <p:cNvSpPr>
            <a:spLocks noChangeArrowheads="1"/>
          </p:cNvSpPr>
          <p:nvPr/>
        </p:nvSpPr>
        <p:spPr bwMode="auto">
          <a:xfrm>
            <a:off x="6663977" y="5516563"/>
            <a:ext cx="68263" cy="76200"/>
          </a:xfrm>
          <a:prstGeom prst="ellipse">
            <a:avLst/>
          </a:prstGeom>
          <a:solidFill>
            <a:schemeClr val="tx1"/>
          </a:solidFill>
          <a:ln w="222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ru-RU" sz="160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18" name="Прямая соединительная линия 61"/>
          <p:cNvCxnSpPr/>
          <p:nvPr/>
        </p:nvCxnSpPr>
        <p:spPr>
          <a:xfrm>
            <a:off x="2774602" y="5589588"/>
            <a:ext cx="82708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61"/>
          <p:cNvCxnSpPr/>
          <p:nvPr/>
        </p:nvCxnSpPr>
        <p:spPr>
          <a:xfrm>
            <a:off x="2774602" y="5229225"/>
            <a:ext cx="0" cy="3603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61"/>
          <p:cNvCxnSpPr/>
          <p:nvPr/>
        </p:nvCxnSpPr>
        <p:spPr>
          <a:xfrm>
            <a:off x="3059832" y="6525344"/>
            <a:ext cx="68262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61"/>
          <p:cNvCxnSpPr/>
          <p:nvPr/>
        </p:nvCxnSpPr>
        <p:spPr>
          <a:xfrm>
            <a:off x="2774602" y="4292600"/>
            <a:ext cx="28733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61"/>
          <p:cNvCxnSpPr/>
          <p:nvPr/>
        </p:nvCxnSpPr>
        <p:spPr>
          <a:xfrm>
            <a:off x="5511452" y="4292600"/>
            <a:ext cx="28733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61"/>
          <p:cNvCxnSpPr/>
          <p:nvPr/>
        </p:nvCxnSpPr>
        <p:spPr>
          <a:xfrm>
            <a:off x="3206402" y="4724400"/>
            <a:ext cx="28733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61"/>
          <p:cNvCxnSpPr/>
          <p:nvPr/>
        </p:nvCxnSpPr>
        <p:spPr>
          <a:xfrm>
            <a:off x="6159152" y="4292600"/>
            <a:ext cx="28733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61"/>
          <p:cNvCxnSpPr/>
          <p:nvPr/>
        </p:nvCxnSpPr>
        <p:spPr>
          <a:xfrm>
            <a:off x="3422302" y="4292600"/>
            <a:ext cx="28733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61"/>
          <p:cNvCxnSpPr/>
          <p:nvPr/>
        </p:nvCxnSpPr>
        <p:spPr>
          <a:xfrm>
            <a:off x="4071590" y="4292600"/>
            <a:ext cx="28733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61"/>
          <p:cNvCxnSpPr/>
          <p:nvPr/>
        </p:nvCxnSpPr>
        <p:spPr>
          <a:xfrm>
            <a:off x="4790727" y="4292600"/>
            <a:ext cx="28733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752" name="Прямая соединительная линия 55"/>
          <p:cNvCxnSpPr>
            <a:cxnSpLocks noChangeShapeType="1"/>
          </p:cNvCxnSpPr>
          <p:nvPr/>
        </p:nvCxnSpPr>
        <p:spPr bwMode="auto">
          <a:xfrm flipH="1">
            <a:off x="5295552" y="4292600"/>
            <a:ext cx="207963" cy="200025"/>
          </a:xfrm>
          <a:prstGeom prst="line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30753" name="Прямая соединительная линия 55"/>
          <p:cNvCxnSpPr>
            <a:cxnSpLocks noChangeShapeType="1"/>
          </p:cNvCxnSpPr>
          <p:nvPr/>
        </p:nvCxnSpPr>
        <p:spPr bwMode="auto">
          <a:xfrm flipH="1">
            <a:off x="2558702" y="4292600"/>
            <a:ext cx="207963" cy="200025"/>
          </a:xfrm>
          <a:prstGeom prst="line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30754" name="Прямая соединительная линия 55"/>
          <p:cNvCxnSpPr>
            <a:cxnSpLocks noChangeShapeType="1"/>
          </p:cNvCxnSpPr>
          <p:nvPr/>
        </p:nvCxnSpPr>
        <p:spPr bwMode="auto">
          <a:xfrm flipH="1">
            <a:off x="3904258" y="4292600"/>
            <a:ext cx="159394" cy="200025"/>
          </a:xfrm>
          <a:prstGeom prst="line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30755" name="Прямая соединительная линия 41"/>
          <p:cNvCxnSpPr>
            <a:cxnSpLocks noChangeShapeType="1"/>
          </p:cNvCxnSpPr>
          <p:nvPr/>
        </p:nvCxnSpPr>
        <p:spPr bwMode="auto">
          <a:xfrm flipV="1">
            <a:off x="5079652" y="4005263"/>
            <a:ext cx="198438" cy="293687"/>
          </a:xfrm>
          <a:prstGeom prst="line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30756" name="Прямая соединительная линия 41"/>
          <p:cNvCxnSpPr>
            <a:cxnSpLocks noChangeShapeType="1"/>
          </p:cNvCxnSpPr>
          <p:nvPr/>
        </p:nvCxnSpPr>
        <p:spPr bwMode="auto">
          <a:xfrm flipV="1">
            <a:off x="6448077" y="4005263"/>
            <a:ext cx="198438" cy="293687"/>
          </a:xfrm>
          <a:prstGeom prst="line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30757" name="Прямая соединительная линия 41"/>
          <p:cNvCxnSpPr>
            <a:cxnSpLocks noChangeShapeType="1"/>
          </p:cNvCxnSpPr>
          <p:nvPr/>
        </p:nvCxnSpPr>
        <p:spPr bwMode="auto">
          <a:xfrm flipV="1">
            <a:off x="3711227" y="4005263"/>
            <a:ext cx="198438" cy="293687"/>
          </a:xfrm>
          <a:prstGeom prst="line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8304" y="4668237"/>
            <a:ext cx="707197" cy="60965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43608" y="404664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Этапы работы над </a:t>
            </a:r>
            <a:r>
              <a:rPr lang="ru-RU" sz="3600" b="1" i="1" dirty="0" err="1" smtClean="0">
                <a:solidFill>
                  <a:srgbClr val="C00000"/>
                </a:solidFill>
                <a:latin typeface="Candara" panose="020E0502030303020204" pitchFamily="34" charset="0"/>
              </a:rPr>
              <a:t>синквейном</a:t>
            </a:r>
            <a:r>
              <a:rPr lang="ru-RU" sz="3600" b="1" i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: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043608" y="1484784"/>
            <a:ext cx="756084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andara" panose="020E0502030303020204" pitchFamily="34" charset="0"/>
              </a:rPr>
              <a:t>1. Начальный: расширение словаря дошкольников: </a:t>
            </a:r>
          </a:p>
          <a:p>
            <a:r>
              <a:rPr lang="ru-RU" sz="2400" dirty="0" smtClean="0">
                <a:latin typeface="Candara" panose="020E0502030303020204" pitchFamily="34" charset="0"/>
              </a:rPr>
              <a:t>упражнения </a:t>
            </a:r>
            <a:r>
              <a:rPr lang="ru-RU" sz="2400" dirty="0">
                <a:latin typeface="Candara" panose="020E0502030303020204" pitchFamily="34" charset="0"/>
              </a:rPr>
              <a:t>«Подбери определения</a:t>
            </a:r>
            <a:r>
              <a:rPr lang="ru-RU" sz="2400" dirty="0" smtClean="0">
                <a:latin typeface="Candara" panose="020E0502030303020204" pitchFamily="34" charset="0"/>
              </a:rPr>
              <a:t>», </a:t>
            </a:r>
            <a:r>
              <a:rPr lang="ru-RU" sz="2400" dirty="0">
                <a:latin typeface="Candara" panose="020E0502030303020204" pitchFamily="34" charset="0"/>
              </a:rPr>
              <a:t>«Узнай предмет по определению</a:t>
            </a:r>
            <a:r>
              <a:rPr lang="ru-RU" sz="2400" dirty="0" smtClean="0">
                <a:latin typeface="Candara" panose="020E0502030303020204" pitchFamily="34" charset="0"/>
              </a:rPr>
              <a:t>», </a:t>
            </a:r>
            <a:r>
              <a:rPr lang="ru-RU" sz="2400" dirty="0">
                <a:latin typeface="Candara" panose="020E0502030303020204" pitchFamily="34" charset="0"/>
              </a:rPr>
              <a:t>«Кто что делает</a:t>
            </a:r>
            <a:r>
              <a:rPr lang="ru-RU" sz="2400" dirty="0" smtClean="0">
                <a:latin typeface="Candara" panose="020E0502030303020204" pitchFamily="34" charset="0"/>
              </a:rPr>
              <a:t>?», </a:t>
            </a:r>
            <a:r>
              <a:rPr lang="ru-RU" sz="2400" dirty="0">
                <a:latin typeface="Candara" panose="020E0502030303020204" pitchFamily="34" charset="0"/>
              </a:rPr>
              <a:t>«Что чем делают</a:t>
            </a:r>
            <a:r>
              <a:rPr lang="ru-RU" sz="2400" dirty="0" smtClean="0">
                <a:latin typeface="Candara" panose="020E0502030303020204" pitchFamily="34" charset="0"/>
              </a:rPr>
              <a:t>?» и т. д.</a:t>
            </a:r>
          </a:p>
          <a:p>
            <a:endParaRPr lang="ru-RU" sz="2400" dirty="0" smtClean="0">
              <a:latin typeface="Candara" panose="020E0502030303020204" pitchFamily="34" charset="0"/>
            </a:endParaRPr>
          </a:p>
          <a:p>
            <a:r>
              <a:rPr lang="ru-RU" sz="2400" dirty="0" smtClean="0">
                <a:latin typeface="Candara" panose="020E0502030303020204" pitchFamily="34" charset="0"/>
              </a:rPr>
              <a:t>2. «Слово-предмет» </a:t>
            </a:r>
          </a:p>
          <a:p>
            <a:endParaRPr lang="ru-RU" sz="2400" dirty="0" smtClean="0">
              <a:latin typeface="Candara" panose="020E0502030303020204" pitchFamily="34" charset="0"/>
            </a:endParaRPr>
          </a:p>
          <a:p>
            <a:r>
              <a:rPr lang="ru-RU" sz="2400" dirty="0" smtClean="0">
                <a:latin typeface="Candara" panose="020E0502030303020204" pitchFamily="34" charset="0"/>
              </a:rPr>
              <a:t>3. «Слово</a:t>
            </a:r>
            <a:r>
              <a:rPr lang="ru-RU" sz="2400" dirty="0">
                <a:latin typeface="Candara" panose="020E0502030303020204" pitchFamily="34" charset="0"/>
              </a:rPr>
              <a:t>, обозначающее действие предмета</a:t>
            </a:r>
            <a:r>
              <a:rPr lang="ru-RU" sz="2400" dirty="0" smtClean="0">
                <a:latin typeface="Candara" panose="020E0502030303020204" pitchFamily="34" charset="0"/>
              </a:rPr>
              <a:t>»</a:t>
            </a:r>
          </a:p>
          <a:p>
            <a:endParaRPr lang="ru-RU" sz="2400" dirty="0" smtClean="0">
              <a:latin typeface="Candara" panose="020E0502030303020204" pitchFamily="34" charset="0"/>
            </a:endParaRPr>
          </a:p>
          <a:p>
            <a:r>
              <a:rPr lang="ru-RU" sz="2400" dirty="0" smtClean="0">
                <a:latin typeface="Candara" panose="020E0502030303020204" pitchFamily="34" charset="0"/>
              </a:rPr>
              <a:t>4. «Слово</a:t>
            </a:r>
            <a:r>
              <a:rPr lang="ru-RU" sz="2400" dirty="0">
                <a:latin typeface="Candara" panose="020E0502030303020204" pitchFamily="34" charset="0"/>
              </a:rPr>
              <a:t>, обозначающее признак предмета</a:t>
            </a:r>
            <a:r>
              <a:rPr lang="ru-RU" sz="2400" dirty="0" smtClean="0">
                <a:latin typeface="Candara" panose="020E0502030303020204" pitchFamily="34" charset="0"/>
              </a:rPr>
              <a:t>»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3123803"/>
            <a:ext cx="708139" cy="6086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1743" y="3501008"/>
            <a:ext cx="452507" cy="8302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4307" y="4914367"/>
            <a:ext cx="635189" cy="498295"/>
          </a:xfrm>
          <a:prstGeom prst="rect">
            <a:avLst/>
          </a:prstGeom>
        </p:spPr>
      </p:pic>
      <p:sp>
        <p:nvSpPr>
          <p:cNvPr id="11" name="Равнобедренный треугольник 6"/>
          <p:cNvSpPr>
            <a:spLocks noChangeArrowheads="1"/>
          </p:cNvSpPr>
          <p:nvPr/>
        </p:nvSpPr>
        <p:spPr bwMode="auto">
          <a:xfrm>
            <a:off x="7655138" y="3807983"/>
            <a:ext cx="720725" cy="590709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12700" algn="ctr">
            <a:solidFill>
              <a:schemeClr val="hlink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13" name="Прямая соединительная линия 61"/>
          <p:cNvCxnSpPr/>
          <p:nvPr/>
        </p:nvCxnSpPr>
        <p:spPr>
          <a:xfrm>
            <a:off x="7879918" y="4103337"/>
            <a:ext cx="25241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61"/>
          <p:cNvCxnSpPr/>
          <p:nvPr/>
        </p:nvCxnSpPr>
        <p:spPr>
          <a:xfrm flipV="1">
            <a:off x="7582621" y="4096987"/>
            <a:ext cx="218360" cy="635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61"/>
          <p:cNvCxnSpPr/>
          <p:nvPr/>
        </p:nvCxnSpPr>
        <p:spPr>
          <a:xfrm>
            <a:off x="7812360" y="4293096"/>
            <a:ext cx="38753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61"/>
          <p:cNvCxnSpPr/>
          <p:nvPr/>
        </p:nvCxnSpPr>
        <p:spPr>
          <a:xfrm>
            <a:off x="8199890" y="4071573"/>
            <a:ext cx="23711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55"/>
          <p:cNvCxnSpPr>
            <a:cxnSpLocks noChangeShapeType="1"/>
          </p:cNvCxnSpPr>
          <p:nvPr/>
        </p:nvCxnSpPr>
        <p:spPr bwMode="auto">
          <a:xfrm flipH="1">
            <a:off x="7426553" y="4140603"/>
            <a:ext cx="164180" cy="78160"/>
          </a:xfrm>
          <a:prstGeom prst="line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19" name="Прямая соединительная линия 41"/>
          <p:cNvCxnSpPr>
            <a:cxnSpLocks noChangeShapeType="1"/>
          </p:cNvCxnSpPr>
          <p:nvPr/>
        </p:nvCxnSpPr>
        <p:spPr bwMode="auto">
          <a:xfrm flipV="1">
            <a:off x="8455853" y="3961417"/>
            <a:ext cx="221112" cy="110156"/>
          </a:xfrm>
          <a:prstGeom prst="line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rgbClr val="C00000"/>
                </a:solidFill>
                <a:latin typeface="Candara" panose="020E0502030303020204" pitchFamily="34" charset="0"/>
              </a:rPr>
              <a:t>Синквейн</a:t>
            </a:r>
            <a:r>
              <a:rPr lang="ru-RU" dirty="0">
                <a:solidFill>
                  <a:srgbClr val="C00000"/>
                </a:solidFill>
                <a:latin typeface="Candara" panose="020E0502030303020204" pitchFamily="34" charset="0"/>
              </a:rPr>
              <a:t> используется:</a:t>
            </a:r>
            <a:br>
              <a:rPr lang="ru-RU" dirty="0">
                <a:solidFill>
                  <a:srgbClr val="C00000"/>
                </a:solidFill>
                <a:latin typeface="Candara" panose="020E0502030303020204" pitchFamily="34" charset="0"/>
              </a:rPr>
            </a:br>
            <a:endParaRPr lang="ru-RU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257" y="119675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latin typeface="Candara" panose="020E0502030303020204" pitchFamily="34" charset="0"/>
              </a:rPr>
              <a:t>1. На </a:t>
            </a:r>
            <a:r>
              <a:rPr lang="ru-RU" sz="2400" dirty="0">
                <a:latin typeface="Candara" panose="020E0502030303020204" pitchFamily="34" charset="0"/>
              </a:rPr>
              <a:t>организованной образовательной деятельности для закрепления изученной лексической темы</a:t>
            </a:r>
            <a:r>
              <a:rPr lang="ru-RU" sz="2400" dirty="0" smtClean="0">
                <a:latin typeface="Candara" panose="020E0502030303020204" pitchFamily="34" charset="0"/>
              </a:rPr>
              <a:t>.</a:t>
            </a:r>
          </a:p>
          <a:p>
            <a:pPr marL="457200" indent="-457200">
              <a:buAutoNum type="arabicParenR"/>
            </a:pPr>
            <a:endParaRPr lang="ru-RU" sz="2400" dirty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Candara" panose="020E0502030303020204" pitchFamily="34" charset="0"/>
              </a:rPr>
              <a:t>2. Для </a:t>
            </a:r>
            <a:r>
              <a:rPr lang="ru-RU" sz="2400" dirty="0">
                <a:latin typeface="Candara" panose="020E0502030303020204" pitchFamily="34" charset="0"/>
              </a:rPr>
              <a:t>закрепления понятий, усвоенных на занятиях по подготовке к обучению грамоте</a:t>
            </a:r>
            <a:r>
              <a:rPr lang="ru-RU" sz="2400" dirty="0" smtClean="0">
                <a:latin typeface="Candara" panose="020E0502030303020204" pitchFamily="34" charset="0"/>
              </a:rPr>
              <a:t>.</a:t>
            </a:r>
          </a:p>
          <a:p>
            <a:pPr marL="0" indent="0">
              <a:buNone/>
            </a:pPr>
            <a:endParaRPr lang="ru-RU" sz="2400" dirty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Candara" panose="020E0502030303020204" pitchFamily="34" charset="0"/>
              </a:rPr>
              <a:t>3. На </a:t>
            </a:r>
            <a:r>
              <a:rPr lang="ru-RU" sz="2400" dirty="0">
                <a:latin typeface="Candara" panose="020E0502030303020204" pitchFamily="34" charset="0"/>
              </a:rPr>
              <a:t>организованной образовательной деятельности по развитию связной </a:t>
            </a:r>
            <a:r>
              <a:rPr lang="ru-RU" sz="2400" dirty="0" smtClean="0">
                <a:latin typeface="Candara" panose="020E0502030303020204" pitchFamily="34" charset="0"/>
              </a:rPr>
              <a:t>речи</a:t>
            </a:r>
            <a:endParaRPr lang="ru-RU" sz="2400" dirty="0">
              <a:latin typeface="Candara" panose="020E0502030303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25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76672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>
                <a:latin typeface="Candara" panose="020E0502030303020204" pitchFamily="34" charset="0"/>
              </a:rPr>
              <a:t>1.Кто?</a:t>
            </a:r>
          </a:p>
          <a:p>
            <a:pPr marL="0" indent="0" algn="ctr">
              <a:buNone/>
            </a:pPr>
            <a:r>
              <a:rPr lang="ru-RU" sz="3600" dirty="0" smtClean="0">
                <a:latin typeface="Candara" panose="020E0502030303020204" pitchFamily="34" charset="0"/>
              </a:rPr>
              <a:t> Собака</a:t>
            </a:r>
            <a:endParaRPr lang="ru-RU" sz="3600" dirty="0">
              <a:latin typeface="Candara" panose="020E0502030303020204" pitchFamily="34" charset="0"/>
            </a:endParaRPr>
          </a:p>
          <a:p>
            <a:pPr marL="0" indent="0" algn="ctr">
              <a:buNone/>
            </a:pPr>
            <a:r>
              <a:rPr lang="ru-RU" sz="2000" dirty="0">
                <a:latin typeface="Candara" panose="020E0502030303020204" pitchFamily="34" charset="0"/>
              </a:rPr>
              <a:t>2. Какая? </a:t>
            </a:r>
            <a:endParaRPr lang="ru-RU" sz="2000" dirty="0" smtClean="0">
              <a:latin typeface="Candara" panose="020E0502030303020204" pitchFamily="34" charset="0"/>
            </a:endParaRPr>
          </a:p>
          <a:p>
            <a:pPr marL="0" indent="0" algn="ctr">
              <a:buNone/>
            </a:pPr>
            <a:r>
              <a:rPr lang="ru-RU" sz="3600" dirty="0" smtClean="0">
                <a:latin typeface="Candara" panose="020E0502030303020204" pitchFamily="34" charset="0"/>
              </a:rPr>
              <a:t>Мохнатая</a:t>
            </a:r>
            <a:r>
              <a:rPr lang="ru-RU" sz="3600" dirty="0">
                <a:latin typeface="Candara" panose="020E0502030303020204" pitchFamily="34" charset="0"/>
              </a:rPr>
              <a:t>, большая</a:t>
            </a:r>
          </a:p>
          <a:p>
            <a:pPr marL="0" indent="0" algn="ctr">
              <a:buNone/>
            </a:pPr>
            <a:r>
              <a:rPr lang="ru-RU" sz="2000" dirty="0">
                <a:latin typeface="Candara" panose="020E0502030303020204" pitchFamily="34" charset="0"/>
              </a:rPr>
              <a:t>3. Что делает? </a:t>
            </a:r>
            <a:endParaRPr lang="ru-RU" sz="2000" dirty="0" smtClean="0">
              <a:latin typeface="Candara" panose="020E0502030303020204" pitchFamily="34" charset="0"/>
            </a:endParaRPr>
          </a:p>
          <a:p>
            <a:pPr marL="0" indent="0" algn="ctr">
              <a:buNone/>
            </a:pPr>
            <a:r>
              <a:rPr lang="ru-RU" sz="3600" dirty="0" smtClean="0">
                <a:latin typeface="Candara" panose="020E0502030303020204" pitchFamily="34" charset="0"/>
              </a:rPr>
              <a:t>Спит</a:t>
            </a:r>
            <a:r>
              <a:rPr lang="ru-RU" sz="3600" dirty="0">
                <a:latin typeface="Candara" panose="020E0502030303020204" pitchFamily="34" charset="0"/>
              </a:rPr>
              <a:t>, играет</a:t>
            </a:r>
            <a:r>
              <a:rPr lang="ru-RU" sz="3600" dirty="0" smtClean="0">
                <a:latin typeface="Candara" panose="020E0502030303020204" pitchFamily="34" charset="0"/>
              </a:rPr>
              <a:t>, лает</a:t>
            </a:r>
            <a:endParaRPr lang="ru-RU" sz="3600" dirty="0">
              <a:latin typeface="Candara" panose="020E0502030303020204" pitchFamily="34" charset="0"/>
            </a:endParaRPr>
          </a:p>
          <a:p>
            <a:pPr marL="0" indent="0" algn="ctr">
              <a:buNone/>
            </a:pPr>
            <a:r>
              <a:rPr lang="ru-RU" sz="2000" dirty="0">
                <a:latin typeface="Candara" panose="020E0502030303020204" pitchFamily="34" charset="0"/>
              </a:rPr>
              <a:t>4. Предложение</a:t>
            </a:r>
            <a:r>
              <a:rPr lang="ru-RU" sz="2000" dirty="0" smtClean="0">
                <a:latin typeface="Candara" panose="020E0502030303020204" pitchFamily="34" charset="0"/>
              </a:rPr>
              <a:t>.</a:t>
            </a:r>
          </a:p>
          <a:p>
            <a:pPr marL="0" indent="0" algn="ctr">
              <a:buNone/>
            </a:pPr>
            <a:r>
              <a:rPr lang="ru-RU" sz="3600" dirty="0" smtClean="0">
                <a:latin typeface="Candara" panose="020E0502030303020204" pitchFamily="34" charset="0"/>
              </a:rPr>
              <a:t> </a:t>
            </a:r>
            <a:r>
              <a:rPr lang="ru-RU" sz="3600" dirty="0">
                <a:latin typeface="Candara" panose="020E0502030303020204" pitchFamily="34" charset="0"/>
              </a:rPr>
              <a:t>Мне нравится играть с собакой</a:t>
            </a:r>
          </a:p>
          <a:p>
            <a:pPr marL="0" indent="0" algn="ctr">
              <a:buNone/>
            </a:pPr>
            <a:r>
              <a:rPr lang="ru-RU" sz="2000" dirty="0">
                <a:latin typeface="Candara" panose="020E0502030303020204" pitchFamily="34" charset="0"/>
              </a:rPr>
              <a:t>5. Ассоциация. </a:t>
            </a:r>
            <a:endParaRPr lang="ru-RU" sz="2000" dirty="0" smtClean="0">
              <a:latin typeface="Candara" panose="020E0502030303020204" pitchFamily="34" charset="0"/>
            </a:endParaRPr>
          </a:p>
          <a:p>
            <a:pPr marL="0" indent="0" algn="ctr">
              <a:buNone/>
            </a:pPr>
            <a:r>
              <a:rPr lang="ru-RU" sz="3600" dirty="0" smtClean="0">
                <a:latin typeface="Candara" panose="020E0502030303020204" pitchFamily="34" charset="0"/>
              </a:rPr>
              <a:t>Друг</a:t>
            </a:r>
            <a:endParaRPr lang="ru-RU" sz="3600" dirty="0">
              <a:latin typeface="Candara" panose="020E0502030303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985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4"/>
          <p:cNvSpPr>
            <a:spLocks noChangeArrowheads="1"/>
          </p:cNvSpPr>
          <p:nvPr/>
        </p:nvSpPr>
        <p:spPr bwMode="auto">
          <a:xfrm>
            <a:off x="1115616" y="548680"/>
            <a:ext cx="684187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Исправление готового синквейна</a:t>
            </a:r>
            <a:endParaRPr lang="ru-RU" sz="3200" b="1" i="1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340768"/>
            <a:ext cx="727280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3968" y="3645024"/>
            <a:ext cx="62646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Candara" panose="020E0502030303020204" pitchFamily="34" charset="0"/>
              </a:rPr>
              <a:t>Снегурочка</a:t>
            </a:r>
          </a:p>
          <a:p>
            <a:r>
              <a:rPr lang="ru-RU" sz="2400" dirty="0" smtClean="0">
                <a:latin typeface="Candara" panose="020E0502030303020204" pitchFamily="34" charset="0"/>
              </a:rPr>
              <a:t>Старая, злая</a:t>
            </a:r>
          </a:p>
          <a:p>
            <a:r>
              <a:rPr lang="ru-RU" sz="2400" dirty="0" smtClean="0">
                <a:latin typeface="Candara" panose="020E0502030303020204" pitchFamily="34" charset="0"/>
              </a:rPr>
              <a:t>Летает, танцует, колдует</a:t>
            </a:r>
          </a:p>
          <a:p>
            <a:r>
              <a:rPr lang="ru-RU" sz="2400" dirty="0" smtClean="0">
                <a:latin typeface="Candara" panose="020E0502030303020204" pitchFamily="34" charset="0"/>
              </a:rPr>
              <a:t>Снегурочка не любит детей</a:t>
            </a:r>
          </a:p>
          <a:p>
            <a:r>
              <a:rPr lang="ru-RU" sz="2400" dirty="0" smtClean="0">
                <a:latin typeface="Candara" panose="020E0502030303020204" pitchFamily="34" charset="0"/>
              </a:rPr>
              <a:t>Ведьма</a:t>
            </a:r>
            <a:endParaRPr lang="ru-RU" sz="2400" dirty="0">
              <a:latin typeface="Candara" panose="020E0502030303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1988840"/>
            <a:ext cx="41044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Candara" panose="020E0502030303020204" pitchFamily="34" charset="0"/>
              </a:rPr>
              <a:t>Дед Мороз</a:t>
            </a:r>
          </a:p>
          <a:p>
            <a:r>
              <a:rPr lang="ru-RU" sz="2400" dirty="0" smtClean="0">
                <a:latin typeface="Candara" panose="020E0502030303020204" pitchFamily="34" charset="0"/>
              </a:rPr>
              <a:t>Молодой, жадный</a:t>
            </a:r>
          </a:p>
          <a:p>
            <a:r>
              <a:rPr lang="ru-RU" sz="2400" dirty="0" smtClean="0">
                <a:latin typeface="Candara" panose="020E0502030303020204" pitchFamily="34" charset="0"/>
              </a:rPr>
              <a:t>Дарит, морозит, кусает</a:t>
            </a:r>
          </a:p>
          <a:p>
            <a:r>
              <a:rPr lang="ru-RU" sz="2400" dirty="0" smtClean="0">
                <a:latin typeface="Candara" panose="020E0502030303020204" pitchFamily="34" charset="0"/>
              </a:rPr>
              <a:t>Он кушает подарки</a:t>
            </a:r>
          </a:p>
          <a:p>
            <a:r>
              <a:rPr lang="ru-RU" sz="2400" dirty="0" smtClean="0">
                <a:latin typeface="Candara" panose="020E0502030303020204" pitchFamily="34" charset="0"/>
              </a:rPr>
              <a:t>Сладкоежка</a:t>
            </a:r>
            <a:endParaRPr lang="ru-RU" sz="2400" dirty="0">
              <a:latin typeface="Candara" panose="020E0502030303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53734"/>
      </a:hlink>
      <a:folHlink>
        <a:srgbClr val="DA9B9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826</TotalTime>
  <Words>588</Words>
  <Application>Microsoft Office PowerPoint</Application>
  <PresentationFormat>Экран (4:3)</PresentationFormat>
  <Paragraphs>116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Candara</vt:lpstr>
      <vt:lpstr>Times New Roman</vt:lpstr>
      <vt:lpstr>Тема Office</vt:lpstr>
      <vt:lpstr>«Синквейн – методический прием, используемый для  развития речевого творчества дошкольников»   </vt:lpstr>
      <vt:lpstr>Презентация PowerPoint</vt:lpstr>
      <vt:lpstr>Функции синквейна</vt:lpstr>
      <vt:lpstr>Правила составления синквейна</vt:lpstr>
      <vt:lpstr>Графическая схема  для детей</vt:lpstr>
      <vt:lpstr>Презентация PowerPoint</vt:lpstr>
      <vt:lpstr>Синквейн используется: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Тема синквейнов – «Весна»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user</cp:lastModifiedBy>
  <cp:revision>87</cp:revision>
  <dcterms:created xsi:type="dcterms:W3CDTF">2013-09-07T18:35:40Z</dcterms:created>
  <dcterms:modified xsi:type="dcterms:W3CDTF">2020-03-23T08:50:57Z</dcterms:modified>
</cp:coreProperties>
</file>