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7" r:id="rId4"/>
    <p:sldId id="260" r:id="rId5"/>
    <p:sldId id="276" r:id="rId6"/>
    <p:sldId id="262" r:id="rId7"/>
    <p:sldId id="256" r:id="rId8"/>
    <p:sldId id="257" r:id="rId9"/>
    <p:sldId id="275" r:id="rId10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6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не рассказывают о своей работе</c:v>
                </c:pt>
                <c:pt idx="1">
                  <c:v>рассказывают односложно "водитель", "пожарный"</c:v>
                </c:pt>
                <c:pt idx="2">
                  <c:v>брали с собой на работу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0.8</c:v>
                </c:pt>
                <c:pt idx="1">
                  <c:v>0.15000000000000005</c:v>
                </c:pt>
                <c:pt idx="2">
                  <c:v>5.0000000000000017E-2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34-4968-9711-AB4766C3D6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537213087872402"/>
          <c:y val="0"/>
          <c:w val="0.35737168408055875"/>
          <c:h val="1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view3D>
      <c:rotX val="1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0000CC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3"/>
                <c:pt idx="0">
                  <c:v>работает на работе</c:v>
                </c:pt>
                <c:pt idx="1">
                  <c:v>ходит, чтобы зарабатывать денежки</c:v>
                </c:pt>
                <c:pt idx="2">
                  <c:v>не знаю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0.8</c:v>
                </c:pt>
                <c:pt idx="1">
                  <c:v>0.28000000000000008</c:v>
                </c:pt>
                <c:pt idx="2">
                  <c:v>2.0000000000000011E-2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78-4323-881E-1FBCA381139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работает на работе</c:v>
                </c:pt>
                <c:pt idx="1">
                  <c:v>ходит, чтобы зарабатывать денежки</c:v>
                </c:pt>
                <c:pt idx="2">
                  <c:v>не знаю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C578-4323-881E-1FBCA381139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работает на работе</c:v>
                </c:pt>
                <c:pt idx="1">
                  <c:v>ходит, чтобы зарабатывать денежки</c:v>
                </c:pt>
                <c:pt idx="2">
                  <c:v>не знаю</c:v>
                </c:pt>
              </c:strCache>
            </c:strRef>
          </c:cat>
          <c:val>
            <c:numRef>
              <c:f>Лист1!$D$2:$D$5</c:f>
            </c:numRef>
          </c:val>
          <c:extLst>
            <c:ext xmlns:c16="http://schemas.microsoft.com/office/drawing/2014/chart" uri="{C3380CC4-5D6E-409C-BE32-E72D297353CC}">
              <c16:uniqueId val="{00000002-C578-4323-881E-1FBCA381139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"/>
      <c:legendEntry>
        <c:idx val="3"/>
        <c:delete val="1"/>
      </c:legendEntry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B2386B-B9B7-4B35-86F8-05E7517092C8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6313"/>
            <a:ext cx="5486400" cy="3916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49F02-DCB7-473D-8C79-529A54F85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115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49F02-DCB7-473D-8C79-529A54F855B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914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1763688" y="2924944"/>
            <a:ext cx="5832648" cy="37240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i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Формирование </a:t>
            </a:r>
            <a:endParaRPr lang="ru-RU" sz="2800" b="1" i="1" spc="50" dirty="0" smtClean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i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b="1" i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lang="ru-RU" sz="2800" b="1" i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дошкольного возраста</a:t>
            </a:r>
          </a:p>
          <a:p>
            <a:pPr algn="ctr"/>
            <a:r>
              <a:rPr lang="ru-RU" sz="2800" b="1" i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первичных представлений о мире профессий</a:t>
            </a:r>
            <a:endParaRPr lang="ru-RU" sz="2800" b="1" i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Педагогический совет №3</a:t>
            </a:r>
          </a:p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МДОБУ «Великосельский детский сад №14»</a:t>
            </a:r>
          </a:p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Февраль 2025г</a:t>
            </a:r>
          </a:p>
          <a:p>
            <a:pPr algn="ctr"/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144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Прямоугольник 5"/>
          <p:cNvSpPr/>
          <p:nvPr/>
        </p:nvSpPr>
        <p:spPr>
          <a:xfrm>
            <a:off x="827584" y="188640"/>
            <a:ext cx="803069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Актуальность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работы по ознакомлению детей с профессиями обоснована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ФГОС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дошкольного образования.  </a:t>
            </a:r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Многие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задачи образовательной области «Социально-коммуникативное развитие» направлены на: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 усвоение норм и ценностей, принятых в обществе, включая моральные и нравственные ценности;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развитие общения и взаимодействия ребенка со взрослыми и сверстниками;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становление самостоятельности, целенаправленности и саморегуляции собственных действий;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формирование позитивных установок к различным видам труда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творчества.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38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1285860"/>
            <a:ext cx="8229600" cy="4500594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            </a:t>
            </a:r>
            <a:r>
              <a:rPr lang="ru-RU" sz="3100" b="1" i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Цели и задачи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200" b="1" i="1" u="sng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Цель: </a:t>
            </a:r>
            <a:r>
              <a:rPr lang="ru-RU" sz="2200" dirty="0" smtClean="0">
                <a:latin typeface="Times New Roman" pitchFamily="18" charset="0"/>
                <a:ea typeface="+mn-ea"/>
                <a:cs typeface="Times New Roman" pitchFamily="18" charset="0"/>
              </a:rPr>
              <a:t>создание</a:t>
            </a:r>
            <a:r>
              <a:rPr lang="ru-RU" sz="2200" dirty="0" smtClean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ea typeface="+mn-ea"/>
                <a:cs typeface="Times New Roman" pitchFamily="18" charset="0"/>
              </a:rPr>
              <a:t>условий </a:t>
            </a:r>
            <a:r>
              <a:rPr lang="ru-RU" sz="2200" dirty="0" smtClean="0">
                <a:latin typeface="Times New Roman" pitchFamily="18" charset="0"/>
                <a:ea typeface="+mn-ea"/>
                <a:cs typeface="Times New Roman" pitchFamily="18" charset="0"/>
              </a:rPr>
              <a:t>для </a:t>
            </a:r>
            <a:r>
              <a:rPr lang="ru-RU" sz="2200" dirty="0" smtClean="0">
                <a:latin typeface="Times New Roman" pitchFamily="18" charset="0"/>
                <a:ea typeface="+mn-ea"/>
                <a:cs typeface="Times New Roman" pitchFamily="18" charset="0"/>
              </a:rPr>
              <a:t>взаимодействия с социумом, направленное на эффективное формирование у ребенка эмоционального отношения к миру профессий.</a:t>
            </a:r>
            <a:br>
              <a:rPr lang="ru-RU" sz="2200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200" b="1" i="1" u="sng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Задачи:</a:t>
            </a:r>
            <a:r>
              <a:rPr lang="ru-RU" sz="2200" dirty="0" smtClean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ea typeface="+mn-ea"/>
                <a:cs typeface="Times New Roman" pitchFamily="18" charset="0"/>
              </a:rPr>
              <a:t>– </a:t>
            </a:r>
            <a: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  <a:t>обогащать и конкретизировать представления детей о профессиональной </a:t>
            </a:r>
            <a: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  <a:t>деятельности жителей </a:t>
            </a:r>
            <a: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  <a:t>нашего </a:t>
            </a:r>
            <a: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  <a:t>села в прошлом</a:t>
            </a:r>
            <a: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  <a:t>а так же воспитывать интерес </a:t>
            </a:r>
            <a: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  <a:t> к таким  профессиям</a:t>
            </a:r>
            <a:r>
              <a:rPr lang="ru-RU" sz="2000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  <a:t>как кузнец, гончар ткач</a:t>
            </a:r>
            <a: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  <a:t>;</a:t>
            </a:r>
            <a: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  <a:t>– формировать у детей представления о структуре трудового </a:t>
            </a:r>
            <a: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  <a:t>процесса, </a:t>
            </a:r>
            <a: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  <a:t>понимание взаимосвязи между компонентами трудовой деятельности;</a:t>
            </a:r>
            <a:b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  <a:t>– закреплять умения детей выражать в игровой и продуктивной деятельности свои впечатления;</a:t>
            </a:r>
            <a:b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  <a:t>– стимулировать развитие познавательных, коммуникативных, творческих способностей детей;</a:t>
            </a:r>
            <a:b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  <a:t>-– </a:t>
            </a:r>
            <a: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  <a:t>воспитывать бережное отношение к труду взрослых и его результатам;</a:t>
            </a:r>
            <a:b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  <a:t>– помочь детям осознать важность, необходимость и незаменимость каждой профессии.</a:t>
            </a:r>
            <a:br>
              <a:rPr lang="ru-RU" sz="2000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81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-25249"/>
            <a:ext cx="9036496" cy="6883249"/>
          </a:xfrm>
        </p:spPr>
      </p:pic>
      <p:sp>
        <p:nvSpPr>
          <p:cNvPr id="5" name="Прямоугольник 4"/>
          <p:cNvSpPr/>
          <p:nvPr/>
        </p:nvSpPr>
        <p:spPr>
          <a:xfrm>
            <a:off x="357158" y="1029744"/>
            <a:ext cx="59293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214018"/>
            <a:ext cx="4572000" cy="590757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Выступление педагогов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Выступление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такое профориентация в дошкольном возрасте?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Талютина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Т.В.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Выступление из опыта работы «Ранняя профориентация как средство успешной социализации детей старшего дошкольного возраста»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Шаломина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И.А.,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Маранова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Е.Н.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Выступление из опыта работы «Формирование предпосылок профориентации дошкольников посредством изучения профессий и ремесел родного края»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Т.Н., Крылова А.В.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Выступление из опыта работы «Формирование у детей дошкольного возраста представлений о труде взрослых в процессе ознакомления с предметами окружающего мира»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Вязниковцева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С.А.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Выступление из опыта работы «Формирование представлений детей младшего дошкольного возраста о профессиях в детском саду»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Костева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А.Н.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68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Деловая игра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«Мир профессий»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1900" dirty="0" smtClean="0">
                <a:solidFill>
                  <a:srgbClr val="00B0F0"/>
                </a:solidFill>
              </a:rPr>
              <a:t>Закончи пословицу.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900" dirty="0" smtClean="0">
                <a:solidFill>
                  <a:srgbClr val="00B0F0"/>
                </a:solidFill>
              </a:rPr>
              <a:t>Классификация профессий.</a:t>
            </a:r>
          </a:p>
          <a:p>
            <a:r>
              <a:rPr lang="ru-RU" sz="1900" dirty="0" smtClean="0">
                <a:solidFill>
                  <a:srgbClr val="7030A0"/>
                </a:solidFill>
              </a:rPr>
              <a:t>Творческие – прошлых лет – редкие.</a:t>
            </a:r>
          </a:p>
          <a:p>
            <a:r>
              <a:rPr lang="ru-RU" sz="1900" dirty="0" smtClean="0">
                <a:solidFill>
                  <a:srgbClr val="7030A0"/>
                </a:solidFill>
              </a:rPr>
              <a:t>Будущего – героические – сельские.</a:t>
            </a:r>
          </a:p>
          <a:p>
            <a:pPr marL="0" indent="0">
              <a:buNone/>
            </a:pPr>
            <a:r>
              <a:rPr lang="ru-RU" sz="1900" dirty="0" smtClean="0">
                <a:solidFill>
                  <a:srgbClr val="7030A0"/>
                </a:solidFill>
              </a:rPr>
              <a:t>3. </a:t>
            </a:r>
            <a:r>
              <a:rPr lang="ru-RU" sz="1900" dirty="0" smtClean="0">
                <a:solidFill>
                  <a:srgbClr val="00B0F0"/>
                </a:solidFill>
              </a:rPr>
              <a:t>Расскажи о профессии по алгоритму:</a:t>
            </a:r>
          </a:p>
          <a:p>
            <a:r>
              <a:rPr lang="ru-RU" sz="1900" dirty="0" smtClean="0">
                <a:solidFill>
                  <a:srgbClr val="7030A0"/>
                </a:solidFill>
              </a:rPr>
              <a:t>Название профессии</a:t>
            </a:r>
          </a:p>
          <a:p>
            <a:r>
              <a:rPr lang="ru-RU" sz="1900" dirty="0" smtClean="0">
                <a:solidFill>
                  <a:srgbClr val="7030A0"/>
                </a:solidFill>
              </a:rPr>
              <a:t>Место работы</a:t>
            </a:r>
          </a:p>
          <a:p>
            <a:r>
              <a:rPr lang="ru-RU" sz="1900" dirty="0" smtClean="0">
                <a:solidFill>
                  <a:srgbClr val="7030A0"/>
                </a:solidFill>
              </a:rPr>
              <a:t>Материал для труда</a:t>
            </a:r>
          </a:p>
          <a:p>
            <a:r>
              <a:rPr lang="ru-RU" sz="1900" dirty="0" smtClean="0">
                <a:solidFill>
                  <a:srgbClr val="7030A0"/>
                </a:solidFill>
              </a:rPr>
              <a:t>Форменная одежда</a:t>
            </a:r>
          </a:p>
          <a:p>
            <a:r>
              <a:rPr lang="ru-RU" sz="1900" dirty="0" smtClean="0">
                <a:solidFill>
                  <a:srgbClr val="7030A0"/>
                </a:solidFill>
              </a:rPr>
              <a:t>Орудие труда</a:t>
            </a:r>
          </a:p>
          <a:p>
            <a:r>
              <a:rPr lang="ru-RU" sz="1900" dirty="0" smtClean="0">
                <a:solidFill>
                  <a:srgbClr val="7030A0"/>
                </a:solidFill>
              </a:rPr>
              <a:t>Трудовые действия</a:t>
            </a:r>
          </a:p>
          <a:p>
            <a:r>
              <a:rPr lang="ru-RU" sz="1900" dirty="0" smtClean="0">
                <a:solidFill>
                  <a:srgbClr val="7030A0"/>
                </a:solidFill>
              </a:rPr>
              <a:t>Личностные качества</a:t>
            </a:r>
          </a:p>
          <a:p>
            <a:r>
              <a:rPr lang="ru-RU" sz="1900" dirty="0" smtClean="0">
                <a:solidFill>
                  <a:srgbClr val="7030A0"/>
                </a:solidFill>
              </a:rPr>
              <a:t>Результат труда</a:t>
            </a:r>
          </a:p>
          <a:p>
            <a:r>
              <a:rPr lang="ru-RU" sz="1900" dirty="0" smtClean="0">
                <a:solidFill>
                  <a:srgbClr val="7030A0"/>
                </a:solidFill>
              </a:rPr>
              <a:t>Польза труда для общества</a:t>
            </a:r>
          </a:p>
          <a:p>
            <a:pPr marL="0" indent="0">
              <a:buNone/>
            </a:pPr>
            <a:r>
              <a:rPr lang="ru-RU" sz="1900" dirty="0" smtClean="0">
                <a:solidFill>
                  <a:srgbClr val="7030A0"/>
                </a:solidFill>
              </a:rPr>
              <a:t>4. </a:t>
            </a:r>
            <a:r>
              <a:rPr lang="ru-RU" sz="1900" dirty="0" smtClean="0">
                <a:solidFill>
                  <a:srgbClr val="00B0F0"/>
                </a:solidFill>
              </a:rPr>
              <a:t>Домашнее задание. Представление  дидактической игры по знакомству детей с профессиями, сделанные своими руками</a:t>
            </a:r>
          </a:p>
          <a:p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595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38765"/>
          </a:xfrm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447050613"/>
              </p:ext>
            </p:extLst>
          </p:nvPr>
        </p:nvGraphicFramePr>
        <p:xfrm>
          <a:off x="714348" y="1214422"/>
          <a:ext cx="7786710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29294" y="188640"/>
            <a:ext cx="752892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Анкетирование родителей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69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19572" y="116632"/>
            <a:ext cx="7704856" cy="144655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Диагностика знаний детей  </a:t>
            </a:r>
            <a:endParaRPr lang="ru-RU" sz="4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о </a:t>
            </a: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профессиях 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родителей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Объект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1568073"/>
              </p:ext>
            </p:extLst>
          </p:nvPr>
        </p:nvGraphicFramePr>
        <p:xfrm>
          <a:off x="1285852" y="1571612"/>
          <a:ext cx="6643734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2041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5720"/>
            <a:ext cx="9149938" cy="79583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5832648" cy="4025038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Пожелания родителей по ранней профориентации детей дошкольного</a:t>
            </a:r>
            <a:b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возраста</a:t>
            </a:r>
            <a:b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Встречи со специалистами – профессионалами;</a:t>
            </a:r>
            <a:br>
              <a:rPr lang="ru-RU" sz="24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Больше экскурсий на различные предприятия;</a:t>
            </a:r>
            <a:br>
              <a:rPr lang="ru-RU" sz="24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Организовать в группе уголок профессий</a:t>
            </a:r>
            <a:br>
              <a:rPr lang="ru-RU" sz="24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4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22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" b="16"/>
          <a:stretch>
            <a:fillRect/>
          </a:stretch>
        </p:blipFill>
        <p:spPr>
          <a:xfrm>
            <a:off x="142844" y="1571612"/>
            <a:ext cx="8786874" cy="5286388"/>
          </a:xfrm>
        </p:spPr>
      </p:pic>
      <p:pic>
        <p:nvPicPr>
          <p:cNvPr id="6" name="Picture 2" descr="http://www.planetakartinok.ru/_ph/129/2/46782038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428604"/>
            <a:ext cx="5715040" cy="1888663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072198" y="285728"/>
            <a:ext cx="928694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17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332</Words>
  <Application>Microsoft Office PowerPoint</Application>
  <PresentationFormat>Экран (4:3)</PresentationFormat>
  <Paragraphs>41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Monotype Corsiva</vt:lpstr>
      <vt:lpstr>Times New Roman</vt:lpstr>
      <vt:lpstr>Тема Office</vt:lpstr>
      <vt:lpstr>Презентация PowerPoint</vt:lpstr>
      <vt:lpstr>Презентация PowerPoint</vt:lpstr>
      <vt:lpstr>                                                        Цели и задачи Цель: создание условий для взаимодействия с социумом, направленное на эффективное формирование у ребенка эмоционального отношения к миру профессий. Задачи: – обогащать и конкретизировать представления детей о профессиональной деятельности жителей нашего села в прошлом, а так же воспитывать интерес  к таким  профессиям как кузнец, гончар ткач; – формировать у детей представления о структуре трудового процесса, понимание взаимосвязи между компонентами трудовой деятельности; – закреплять умения детей выражать в игровой и продуктивной деятельности свои впечатления; – стимулировать развитие познавательных, коммуникативных, творческих способностей детей; -– воспитывать бережное отношение к труду взрослых и его результатам; – помочь детям осознать важность, необходимость и незаменимость каждой профессии. </vt:lpstr>
      <vt:lpstr>Презентация PowerPoint</vt:lpstr>
      <vt:lpstr>Деловая игра  «Мир профессий»</vt:lpstr>
      <vt:lpstr>Презентация PowerPoint</vt:lpstr>
      <vt:lpstr>Презентация PowerPoint</vt:lpstr>
      <vt:lpstr>Пожелания родителей по ранней профориентации детей дошкольного возраста Встречи со специалистами – профессионалами; Больше экскурсий на различные предприятия; Организовать в группе уголок профессий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методический кабинет</cp:lastModifiedBy>
  <cp:revision>62</cp:revision>
  <dcterms:created xsi:type="dcterms:W3CDTF">2017-03-08T17:19:23Z</dcterms:created>
  <dcterms:modified xsi:type="dcterms:W3CDTF">2025-02-21T11:49:44Z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1910701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